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239" r:id="rId2"/>
    <p:sldId id="2240" r:id="rId3"/>
    <p:sldId id="2241" r:id="rId4"/>
    <p:sldId id="2242" r:id="rId5"/>
    <p:sldId id="2243" r:id="rId6"/>
    <p:sldId id="2244" r:id="rId7"/>
    <p:sldId id="2245" r:id="rId8"/>
    <p:sldId id="2246" r:id="rId9"/>
    <p:sldId id="2258" r:id="rId10"/>
    <p:sldId id="2248" r:id="rId11"/>
    <p:sldId id="2249" r:id="rId12"/>
    <p:sldId id="2250" r:id="rId13"/>
    <p:sldId id="2251" r:id="rId14"/>
    <p:sldId id="2252" r:id="rId15"/>
    <p:sldId id="2253" r:id="rId16"/>
    <p:sldId id="2254" r:id="rId17"/>
    <p:sldId id="2256" r:id="rId18"/>
    <p:sldId id="2257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5" autoAdjust="0"/>
    <p:restoredTop sz="87451" autoAdjust="0"/>
  </p:normalViewPr>
  <p:slideViewPr>
    <p:cSldViewPr snapToGrid="0" snapToObjects="1">
      <p:cViewPr>
        <p:scale>
          <a:sx n="50" d="100"/>
          <a:sy n="50" d="100"/>
        </p:scale>
        <p:origin x="-126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>
        <p:scale>
          <a:sx n="186" d="100"/>
          <a:sy n="186" d="100"/>
        </p:scale>
        <p:origin x="976" y="-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A8CFE-C827-9944-AF03-B4233D0F13F7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A7C1C-97FB-0C42-9DDC-AE5306E2AA0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062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3E5375-F423-B047-B673-110758E6D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5A7345-2439-2043-B4C9-EE8796C46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1E823-534A-404C-9DA8-4E75EC2DD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CCDFF-9FE6-5D48-80D5-6D4076C08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C70B1B-1DD8-2145-9B62-1ACF4E9EC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96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ECA173-F76A-B34C-8D78-66C7B22D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DD5C1B-AFC5-F647-8865-9979F9322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80051E-1D8F-BA4B-AC9A-2A1882E8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351202-F1C7-454D-94D5-9EEDDA50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C5AAF0-BF5A-E045-B189-7132C568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01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5E0EE2F-8F68-314F-8FA8-AFD522400C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3DEA87-B3E8-8D41-9025-F789AC290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4AA3EB-28B3-534B-ADD1-AD73CD1E4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C95BD6-6753-A14C-A984-6DD157D7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5EE30B-A787-0644-AD59-1DB1FAB6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59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525569-2D1D-2443-91D8-4B641042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88925"/>
            <a:ext cx="11449050" cy="85407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06C86-5A1A-DB47-BB6A-26958C39B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71600"/>
            <a:ext cx="11449050" cy="4805363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 sz="2400"/>
            </a:lvl1pPr>
          </a:lstStyle>
          <a:p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2AAF69-0BE0-0A42-96F7-E5C90539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1C1028-4CE6-8342-8A34-59A641EF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9BAEE3-4CC9-7147-A1DA-B7E3C918A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269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18301-B327-9B4E-B7BA-4D3AB6D7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A5ECA4-AE7E-6641-B7F6-CF9BB4237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978F3-303E-C542-88E3-F24AFE1DE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524C09-7405-D242-A765-5CB4477E4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502259-715C-6D4A-AE92-A2ED74F2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80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DE38DD-ED51-1844-B7B4-AFF39EAA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B9780-7203-194D-B162-DC7FEC2B36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B338A1-5D49-6B43-B251-82D29D2F5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6AF5C-3E9A-DC4F-AAC6-F9C55EA83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D2BD74-BBBC-EA4D-8344-81EC92D24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7F546A-45FD-EA41-972A-1821B226A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64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38FD1-5730-1D49-877C-95F8E534E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2AA419-4011-F64B-BFA6-CFF2B1B42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E40D2F-0BC1-6D42-B83A-AFC7F0AAB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1289EAE-2394-3540-A494-5064E2CAA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A1A903-8FC5-894C-949B-9E3EB61567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B0591AC-8B50-084D-9C3E-5DC55909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2762FF-0900-0A41-90AD-873DF870C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E424A3B-B8C7-7149-A28B-4478012B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57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1C0ADD-A5BE-834F-96FD-03F03C1A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CD95318-64B0-E241-AA7B-3A13AC92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840550-BB9E-824A-9380-C1F11A121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1BED40-3650-924A-913E-417646BA4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44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4C45426-5017-824A-832F-FF8ACB963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1B7F098-6351-BC45-ACBC-AEEF821A4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E98FCB-4639-E648-B009-FE37EB9E1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558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E7CBDD-DE7C-4A44-BD71-24EB33D62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EB3382-0A5C-AE4D-84CA-5F8796206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4C06D6-D1BC-4640-BA1D-9D4A4AC25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7AFB2E-AC39-264C-90DB-31438022A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1B1563-8766-AE45-8E1C-36B75E337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A79DAE-7B38-994C-9584-BD3CE8FD2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33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7A8D7F-522C-AB48-BE6E-D5007BBC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CFDD217-C181-E04E-AD33-EE533304B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EE1BB22-C7BB-F242-9642-DCE61C092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3C61BF-957F-C54D-9DEA-0157DFEA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ACEC11-A0AE-884A-83DB-99089D6E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D9492E-1B4B-E843-8D61-7DDEF10B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38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88CFE81-12D2-654B-A8D1-E499AAFA7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311E1A-5E62-2541-ABBD-17B0559BF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E44459-C01C-A944-8542-61AF5CEC0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42222-C64A-4D4F-9E09-09EC9545AD7A}" type="datetimeFigureOut">
              <a:rPr lang="fr-FR" smtClean="0"/>
              <a:pPr/>
              <a:t>17/02/2022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0C2AEB-1CE8-504A-8A51-9C0E0B2B3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302F04-F146-4F4B-A066-11FD2EC7E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A8137-D4A2-8F42-B2BA-EC79B10ED90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5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mipev.ma/" TargetMode="Externa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hyperlink" Target="http://www.somipev.ma/" TargetMode="Externa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jpeg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914400" y="1357298"/>
            <a:ext cx="10363200" cy="1470025"/>
          </a:xfrm>
        </p:spPr>
        <p:txBody>
          <a:bodyPr>
            <a:normAutofit/>
          </a:bodyPr>
          <a:lstStyle/>
          <a:p>
            <a:r>
              <a:rPr lang="ar-EG" sz="8000" b="1" dirty="0">
                <a:solidFill>
                  <a:srgbClr val="FF0000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شرائح تحليل البول</a:t>
            </a:r>
            <a:endParaRPr lang="fr-FR" sz="8000" b="1" dirty="0">
              <a:solidFill>
                <a:srgbClr val="FF0000"/>
              </a:solidFill>
              <a:latin typeface="Adobe Arabic" pitchFamily="18" charset="-78"/>
              <a:ea typeface="Arial Unicode MS" pitchFamily="34" charset="-128"/>
              <a:cs typeface="Adobe Arabic" pitchFamily="18" charset="-78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904971" y="3786190"/>
            <a:ext cx="8534400" cy="2428868"/>
          </a:xfrm>
        </p:spPr>
        <p:txBody>
          <a:bodyPr>
            <a:noAutofit/>
          </a:bodyPr>
          <a:lstStyle/>
          <a:p>
            <a:r>
              <a:rPr lang="ar-EG" sz="4400" b="1" dirty="0">
                <a:solidFill>
                  <a:srgbClr val="00B050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فـحـص ســريــري ضـروري</a:t>
            </a:r>
            <a:endParaRPr lang="fr-FR" sz="4400" b="1" dirty="0">
              <a:solidFill>
                <a:srgbClr val="00B050"/>
              </a:solidFill>
              <a:latin typeface="Adobe Arabic" pitchFamily="18" charset="-78"/>
              <a:ea typeface="Arial Unicode MS" pitchFamily="34" charset="-128"/>
              <a:cs typeface="Adobe Arabic" pitchFamily="18" charset="-78"/>
            </a:endParaRPr>
          </a:p>
          <a:p>
            <a:r>
              <a:rPr lang="ar-EG" sz="4400" b="1" dirty="0">
                <a:solidFill>
                  <a:schemeClr val="tx1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أحمد عزيز </a:t>
            </a:r>
            <a:r>
              <a:rPr lang="ar-EG" sz="4400" b="1" dirty="0" err="1">
                <a:solidFill>
                  <a:schemeClr val="tx1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بـوصــفيــحـة</a:t>
            </a:r>
            <a:endParaRPr lang="fr-FR" sz="4400" b="1" dirty="0">
              <a:solidFill>
                <a:schemeClr val="tx1"/>
              </a:solidFill>
              <a:latin typeface="Adobe Arabic" pitchFamily="18" charset="-78"/>
              <a:ea typeface="Arial Unicode MS" pitchFamily="34" charset="-128"/>
              <a:cs typeface="Adobe Arabic" pitchFamily="18" charset="-78"/>
            </a:endParaRPr>
          </a:p>
          <a:p>
            <a:r>
              <a:rPr lang="ar-EG" sz="4400" b="1" dirty="0">
                <a:solidFill>
                  <a:srgbClr val="7030A0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20</a:t>
            </a:r>
            <a:r>
              <a:rPr lang="fr-FR" sz="4400" b="1" dirty="0">
                <a:solidFill>
                  <a:srgbClr val="7030A0"/>
                </a:solidFill>
                <a:latin typeface="Adobe Arabic" pitchFamily="18" charset="-78"/>
                <a:ea typeface="Arial Unicode MS" pitchFamily="34" charset="-128"/>
                <a:cs typeface="Adobe Arabic" pitchFamily="18" charset="-78"/>
              </a:rPr>
              <a:t>21</a:t>
            </a:r>
            <a:endParaRPr lang="ar-EG" sz="4400" b="1" dirty="0">
              <a:solidFill>
                <a:srgbClr val="7030A0"/>
              </a:solidFill>
              <a:latin typeface="Adobe Arabic" pitchFamily="18" charset="-78"/>
              <a:ea typeface="Arial Unicode MS" pitchFamily="34" charset="-128"/>
              <a:cs typeface="Adobe Arabic" pitchFamily="18" charset="-78"/>
            </a:endParaRPr>
          </a:p>
          <a:p>
            <a:endParaRPr lang="fr-FR" sz="4400" dirty="0">
              <a:solidFill>
                <a:schemeClr val="tx1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31800" y="836613"/>
            <a:ext cx="11040533" cy="254793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ar-MA" b="1" dirty="0">
                <a:solidFill>
                  <a:srgbClr val="FF0000"/>
                </a:solidFill>
              </a:rPr>
              <a:t>التعفن البولي عند</a:t>
            </a:r>
            <a:r>
              <a:rPr lang="ar-MA" b="1" dirty="0"/>
              <a:t> </a:t>
            </a:r>
            <a:r>
              <a:rPr lang="ar-MA" b="1" dirty="0">
                <a:solidFill>
                  <a:srgbClr val="008000"/>
                </a:solidFill>
              </a:rPr>
              <a:t>الطفل المغربي </a:t>
            </a:r>
            <a:br>
              <a:rPr lang="fr-FR" dirty="0"/>
            </a:br>
            <a:br>
              <a:rPr lang="fr-FR" dirty="0"/>
            </a:br>
            <a:r>
              <a:rPr lang="fr-FR" sz="2800" dirty="0"/>
              <a:t>Infection Urinaire de l’Enfant</a:t>
            </a:r>
            <a:r>
              <a:rPr lang="ar-MA" sz="2800" dirty="0"/>
              <a:t> </a:t>
            </a:r>
            <a:r>
              <a:rPr lang="fr-FR" sz="2800" dirty="0"/>
              <a:t>Marocain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639484" y="4005263"/>
            <a:ext cx="8790553" cy="2255837"/>
          </a:xfrm>
          <a:ln>
            <a:solidFill>
              <a:schemeClr val="tx1"/>
            </a:solidFill>
          </a:ln>
        </p:spPr>
        <p:txBody>
          <a:bodyPr/>
          <a:lstStyle/>
          <a:p>
            <a:pPr algn="r">
              <a:lnSpc>
                <a:spcPct val="110000"/>
              </a:lnSpc>
            </a:pPr>
            <a:r>
              <a:rPr lang="ar-MA" sz="3600" b="1" dirty="0">
                <a:latin typeface="Verdana" pitchFamily="34" charset="0"/>
              </a:rPr>
              <a:t>أحمد عزيز </a:t>
            </a:r>
            <a:r>
              <a:rPr lang="ar-MA" sz="3600" b="1" dirty="0" err="1">
                <a:latin typeface="Verdana" pitchFamily="34" charset="0"/>
              </a:rPr>
              <a:t>بوصفيــحـة</a:t>
            </a:r>
            <a:endParaRPr lang="fr-FR" sz="3600" b="1" dirty="0">
              <a:latin typeface="Verdana" pitchFamily="34" charset="0"/>
            </a:endParaRPr>
          </a:p>
        </p:txBody>
      </p:sp>
      <p:pic>
        <p:nvPicPr>
          <p:cNvPr id="61446" name="Picture 6" descr="j1RUInVt-analyse-d-urin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4005264"/>
            <a:ext cx="2023533" cy="2268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1289"/>
            <a:ext cx="10972800" cy="77787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ar-MA" b="1" dirty="0">
                <a:solidFill>
                  <a:srgbClr val="FF0000"/>
                </a:solidFill>
              </a:rPr>
              <a:t>مريم 12 شه</a:t>
            </a:r>
            <a:r>
              <a:rPr lang="ar-EG" b="1" dirty="0">
                <a:solidFill>
                  <a:srgbClr val="FF0000"/>
                </a:solidFill>
              </a:rPr>
              <a:t>ــ</a:t>
            </a:r>
            <a:r>
              <a:rPr lang="ar-MA" b="1" dirty="0">
                <a:solidFill>
                  <a:srgbClr val="FF0000"/>
                </a:solidFill>
              </a:rPr>
              <a:t>ر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06475"/>
            <a:ext cx="11597217" cy="566102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2800" dirty="0"/>
              <a:t>10h 00  du matin :  40°C depuis 3 j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Examen : BEG, Pas de foyer infectieux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Bandelette Réactives : GB +  et  Nitrite +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CAT :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11h 30 : ED de l’ECBU : GB à  40 x 10</a:t>
            </a:r>
            <a:r>
              <a:rPr lang="fr-FR" sz="2800" baseline="30000" dirty="0"/>
              <a:t>5</a:t>
            </a:r>
            <a:r>
              <a:rPr lang="fr-FR" sz="2800" dirty="0"/>
              <a:t> Présence de BGN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12h 00 : </a:t>
            </a:r>
            <a:r>
              <a:rPr lang="fr-FR" sz="2800" dirty="0" err="1"/>
              <a:t>Ceftriaxone</a:t>
            </a:r>
            <a:r>
              <a:rPr lang="fr-FR" sz="2800" dirty="0"/>
              <a:t>:  50 </a:t>
            </a:r>
            <a:r>
              <a:rPr lang="fr-FR" sz="2800" dirty="0" err="1"/>
              <a:t>mkj</a:t>
            </a:r>
            <a:r>
              <a:rPr lang="fr-FR" sz="2800" dirty="0"/>
              <a:t> en 1 IM /j x 2j +  Antipyrétique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H 24 : Echo : RAS</a:t>
            </a:r>
          </a:p>
          <a:p>
            <a:pPr>
              <a:lnSpc>
                <a:spcPct val="100000"/>
              </a:lnSpc>
            </a:pPr>
            <a:r>
              <a:rPr lang="fr-FR" sz="2800" dirty="0"/>
              <a:t>H48 : </a:t>
            </a:r>
          </a:p>
          <a:p>
            <a:pPr lvl="1">
              <a:lnSpc>
                <a:spcPct val="100000"/>
              </a:lnSpc>
            </a:pPr>
            <a:r>
              <a:rPr lang="fr-FR" sz="2800" dirty="0"/>
              <a:t>Apyrexie</a:t>
            </a:r>
          </a:p>
          <a:p>
            <a:pPr lvl="1">
              <a:lnSpc>
                <a:spcPct val="100000"/>
              </a:lnSpc>
            </a:pPr>
            <a:r>
              <a:rPr lang="fr-FR" sz="2800" dirty="0"/>
              <a:t>E. Coli à 30 10</a:t>
            </a:r>
            <a:r>
              <a:rPr lang="fr-FR" sz="2800" baseline="30000" dirty="0"/>
              <a:t>4</a:t>
            </a:r>
            <a:r>
              <a:rPr lang="fr-FR" sz="2800" dirty="0"/>
              <a:t>  Sensible aux C3G et au CTX:  CTX  x 10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88901"/>
            <a:ext cx="11233149" cy="53975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ar-MA" b="1" dirty="0">
                <a:solidFill>
                  <a:srgbClr val="FF0000"/>
                </a:solidFill>
              </a:rPr>
              <a:t>مريم 12 شه</a:t>
            </a:r>
            <a:r>
              <a:rPr lang="ar-EG" b="1" dirty="0">
                <a:solidFill>
                  <a:srgbClr val="FF0000"/>
                </a:solidFill>
              </a:rPr>
              <a:t>ــ</a:t>
            </a:r>
            <a:r>
              <a:rPr lang="ar-MA" b="1" dirty="0">
                <a:solidFill>
                  <a:srgbClr val="FF0000"/>
                </a:solidFill>
              </a:rPr>
              <a:t>ر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991351" y="739775"/>
            <a:ext cx="4866216" cy="5816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IU + Fièvre = PNA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Fièvre isolée = Band. Réactives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GB + et Nitrites + : Forte VPP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ED dans l’Heure ++++++++++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SOMIPEV : </a:t>
            </a:r>
            <a:r>
              <a:rPr lang="fr-FR" sz="2400" dirty="0">
                <a:hlinkClick r:id="rId2"/>
              </a:rPr>
              <a:t>www.somipev.ma</a:t>
            </a:r>
            <a:r>
              <a:rPr lang="fr-FR" sz="2400" dirty="0"/>
              <a:t> 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Ambulatoire, IV: 2j C3G</a:t>
            </a:r>
            <a:r>
              <a:rPr lang="ar-EG" sz="2400" dirty="0"/>
              <a:t> </a:t>
            </a:r>
            <a:r>
              <a:rPr lang="fr-FR" sz="2400" dirty="0"/>
              <a:t> + 10j VO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Echo : Obligatoire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Pas d’ECBU de Contrôle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1" y="739775"/>
            <a:ext cx="6686550" cy="56610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10h 00  du matin :  40°C depuis 3 j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Examen : BEG, Pas de foyer infectieux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Bandelette Réactives : GB +  et  Nitrite +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 :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11h 30 : ED de l’ECBU : GB à  40 x 10</a:t>
            </a:r>
            <a:r>
              <a:rPr kumimoji="0" lang="fr-FR" sz="2000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Présence de BGN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12h 00 : Ceftriaxone:  50 mkj en 1 IM /j x 2j +  Antipyrétique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 24 : Echo : RAS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H48 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Apyrexie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E. Coli à 30 10</a:t>
            </a:r>
            <a:r>
              <a:rPr kumimoji="0" lang="fr-FR" sz="2000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Sensible aux C3G et au CTX:  CTX  x 10 j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146050"/>
            <a:ext cx="11135783" cy="6731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ar-MA" b="1">
                <a:solidFill>
                  <a:srgbClr val="FF0000"/>
                </a:solidFill>
              </a:rPr>
              <a:t>عمر 75 يوم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895350"/>
            <a:ext cx="11760201" cy="52197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fr-FR" dirty="0"/>
              <a:t>9 h 00 : 39 °C depuis </a:t>
            </a:r>
            <a:r>
              <a:rPr lang="ar-MA" dirty="0"/>
              <a:t>2 </a:t>
            </a:r>
            <a:r>
              <a:rPr lang="fr-FR" dirty="0"/>
              <a:t>j, BEG, pas de foyer </a:t>
            </a:r>
          </a:p>
          <a:p>
            <a:pPr>
              <a:lnSpc>
                <a:spcPct val="140000"/>
              </a:lnSpc>
            </a:pPr>
            <a:r>
              <a:rPr lang="fr-FR" dirty="0"/>
              <a:t>Bandelettes Réactives: GB </a:t>
            </a:r>
            <a:r>
              <a:rPr lang="fr-FR" dirty="0" err="1"/>
              <a:t>nég</a:t>
            </a:r>
            <a:r>
              <a:rPr lang="fr-FR" dirty="0"/>
              <a:t> et Nitrites </a:t>
            </a:r>
            <a:r>
              <a:rPr lang="fr-FR" dirty="0" err="1"/>
              <a:t>neg</a:t>
            </a:r>
            <a:r>
              <a:rPr lang="fr-FR" dirty="0"/>
              <a:t> </a:t>
            </a:r>
            <a:r>
              <a:rPr lang="fr-FR" sz="1800" b="1" dirty="0">
                <a:solidFill>
                  <a:srgbClr val="FF0000"/>
                </a:solidFill>
              </a:rPr>
              <a:t>(BU  Pour Infect Urinaire à utiliser après âge de 3 mois)</a:t>
            </a:r>
          </a:p>
          <a:p>
            <a:pPr>
              <a:lnSpc>
                <a:spcPct val="140000"/>
              </a:lnSpc>
            </a:pPr>
            <a:r>
              <a:rPr lang="fr-FR" dirty="0"/>
              <a:t>CAT :    ECBU puis Hospitalisation </a:t>
            </a:r>
          </a:p>
          <a:p>
            <a:pPr>
              <a:lnSpc>
                <a:spcPct val="140000"/>
              </a:lnSpc>
            </a:pPr>
            <a:r>
              <a:rPr lang="fr-FR" dirty="0"/>
              <a:t>10 h 30 par téléphone : ED de l’ECBU : BGN et GB à 35 10</a:t>
            </a:r>
            <a:r>
              <a:rPr lang="fr-FR" baseline="30000" dirty="0"/>
              <a:t>6</a:t>
            </a:r>
          </a:p>
          <a:p>
            <a:pPr>
              <a:lnSpc>
                <a:spcPct val="140000"/>
              </a:lnSpc>
            </a:pPr>
            <a:r>
              <a:rPr lang="fr-FR" dirty="0"/>
              <a:t>H 24 : Echo : UHN Bilatérale</a:t>
            </a:r>
          </a:p>
          <a:p>
            <a:pPr>
              <a:lnSpc>
                <a:spcPct val="140000"/>
              </a:lnSpc>
            </a:pPr>
            <a:r>
              <a:rPr lang="fr-FR" dirty="0"/>
              <a:t>C3G </a:t>
            </a:r>
            <a:r>
              <a:rPr lang="fr-FR" dirty="0">
                <a:solidFill>
                  <a:srgbClr val="FF0000"/>
                </a:solidFill>
              </a:rPr>
              <a:t>+ </a:t>
            </a:r>
            <a:r>
              <a:rPr lang="fr-FR" dirty="0" err="1">
                <a:solidFill>
                  <a:srgbClr val="FF0000"/>
                </a:solidFill>
              </a:rPr>
              <a:t>Genta</a:t>
            </a:r>
            <a:r>
              <a:rPr lang="fr-FR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fr-FR" dirty="0"/>
              <a:t>H48 :  </a:t>
            </a:r>
            <a:r>
              <a:rPr lang="fr-FR" dirty="0" err="1"/>
              <a:t>Klebsiella</a:t>
            </a:r>
            <a:r>
              <a:rPr lang="fr-FR" dirty="0"/>
              <a:t> p. 10</a:t>
            </a:r>
            <a:r>
              <a:rPr lang="fr-FR" baseline="30000" dirty="0"/>
              <a:t>7       </a:t>
            </a:r>
            <a:r>
              <a:rPr lang="fr-FR" dirty="0"/>
              <a:t>Sensible aux C3G. </a:t>
            </a:r>
          </a:p>
          <a:p>
            <a:pPr lvl="1">
              <a:lnSpc>
                <a:spcPct val="140000"/>
              </a:lnSpc>
            </a:pPr>
            <a:r>
              <a:rPr lang="fr-FR" dirty="0"/>
              <a:t>Arrêt </a:t>
            </a:r>
            <a:r>
              <a:rPr lang="fr-FR" dirty="0" err="1"/>
              <a:t>Genta</a:t>
            </a:r>
            <a:r>
              <a:rPr lang="fr-FR" dirty="0"/>
              <a:t>  continuer C3G IV pour terminer 10j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146050"/>
            <a:ext cx="11135783" cy="7112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ar-MA" b="1">
                <a:solidFill>
                  <a:srgbClr val="FF0000"/>
                </a:solidFill>
              </a:rPr>
              <a:t>عمر 75 يوم</a:t>
            </a:r>
            <a:endParaRPr lang="fr-FR" b="1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6286501" y="1047750"/>
            <a:ext cx="5818718" cy="54784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Fièvre isolée = Band </a:t>
            </a:r>
            <a:r>
              <a:rPr lang="fr-FR" sz="2000" dirty="0" err="1"/>
              <a:t>React</a:t>
            </a:r>
            <a:r>
              <a:rPr lang="fr-FR" sz="2000" dirty="0"/>
              <a:t> si ≥ 3 mois</a:t>
            </a:r>
            <a:endParaRPr lang="ar-EG" sz="2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Toujours garçon: jet urinaire? Jamais sondage 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Bandelettes  pour Infect Urinaire : </a:t>
            </a:r>
          </a:p>
          <a:p>
            <a:pPr>
              <a:spcBef>
                <a:spcPct val="50000"/>
              </a:spcBef>
            </a:pPr>
            <a:r>
              <a:rPr lang="fr-FR" sz="2000" dirty="0"/>
              <a:t>                     « CI » Avant 3 mois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Fièvre ≥ 38°5 avant 3 mois = Hospitalisation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ED de ECBU dans l’Heure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Echo : Obligatoire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fr-FR" sz="2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000" dirty="0"/>
              <a:t> </a:t>
            </a:r>
            <a:r>
              <a:rPr lang="fr-FR" sz="2000" dirty="0" err="1"/>
              <a:t>Somipev</a:t>
            </a:r>
            <a:r>
              <a:rPr lang="fr-FR" sz="2000" dirty="0"/>
              <a:t> :</a:t>
            </a:r>
          </a:p>
          <a:p>
            <a:pPr marL="179388" lvl="1">
              <a:spcBef>
                <a:spcPct val="50000"/>
              </a:spcBef>
              <a:buFontTx/>
              <a:buChar char="•"/>
            </a:pPr>
            <a:r>
              <a:rPr lang="fr-FR" sz="2000" dirty="0"/>
              <a:t> </a:t>
            </a:r>
            <a:r>
              <a:rPr lang="fr-FR" sz="2000" dirty="0" err="1"/>
              <a:t>Genta</a:t>
            </a:r>
            <a:r>
              <a:rPr lang="fr-FR" sz="2000" dirty="0"/>
              <a:t> si ≤ 3 mois  et ou Malformation</a:t>
            </a:r>
          </a:p>
          <a:p>
            <a:pPr marL="179388" lvl="1">
              <a:spcBef>
                <a:spcPct val="50000"/>
              </a:spcBef>
              <a:buFontTx/>
              <a:buChar char="•"/>
            </a:pPr>
            <a:r>
              <a:rPr lang="fr-FR" sz="2000" dirty="0"/>
              <a:t> </a:t>
            </a:r>
            <a:r>
              <a:rPr lang="fr-FR" sz="2000" dirty="0" err="1"/>
              <a:t>Genta</a:t>
            </a:r>
            <a:r>
              <a:rPr lang="fr-FR" sz="2000" dirty="0"/>
              <a:t>: seulement 2 j</a:t>
            </a:r>
          </a:p>
          <a:p>
            <a:pPr marL="179388" lvl="1">
              <a:spcBef>
                <a:spcPct val="50000"/>
              </a:spcBef>
              <a:buFontTx/>
              <a:buChar char="•"/>
            </a:pPr>
            <a:r>
              <a:rPr lang="fr-FR" sz="2000" dirty="0"/>
              <a:t> Pas d’ECBU de </a:t>
            </a:r>
            <a:r>
              <a:rPr lang="fr-FR" sz="2000" dirty="0" err="1"/>
              <a:t>Controle</a:t>
            </a:r>
            <a:endParaRPr lang="fr-FR" sz="20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09551" y="895350"/>
            <a:ext cx="5943599" cy="59626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 h 00 : 39 °C depuis </a:t>
            </a:r>
            <a:r>
              <a:rPr kumimoji="0" lang="ar-M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j, BEG, pas de foyer 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000" dirty="0"/>
              <a:t>Bon jet urinaire </a:t>
            </a:r>
            <a:r>
              <a:rPr lang="fr-FR" sz="2400" b="1" dirty="0">
                <a:solidFill>
                  <a:srgbClr val="FF0000"/>
                </a:solidFill>
              </a:rPr>
              <a:t>(</a:t>
            </a:r>
            <a:r>
              <a:rPr lang="ar-EG" sz="2400" b="1" dirty="0" err="1">
                <a:solidFill>
                  <a:srgbClr val="FF0000"/>
                </a:solidFill>
              </a:rPr>
              <a:t>كا</a:t>
            </a:r>
            <a:r>
              <a:rPr lang="ar-EG" sz="2400" b="1" dirty="0">
                <a:solidFill>
                  <a:srgbClr val="FF0000"/>
                </a:solidFill>
              </a:rPr>
              <a:t> </a:t>
            </a:r>
            <a:r>
              <a:rPr lang="ar-EG" sz="2400" b="1" dirty="0" err="1">
                <a:solidFill>
                  <a:srgbClr val="FF0000"/>
                </a:solidFill>
              </a:rPr>
              <a:t>يطوش</a:t>
            </a:r>
            <a:r>
              <a:rPr lang="ar-EG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Bandelettes Réactives: GB – et Nitrites –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(BU pour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Urin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utiliser après âge de 3 mois)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 :    ECBU puis Hospitalisation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h 30 par téléphone :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ED de l’ECBU : BGN et GB à 35 10</a:t>
            </a:r>
            <a:r>
              <a:rPr kumimoji="0" lang="fr-FR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 24 : Echo : UHN Bilatérale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C3G +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Genta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H48 : 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Klebsiella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p. 10</a:t>
            </a:r>
            <a:r>
              <a:rPr kumimoji="0" lang="fr-FR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     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Sensible aux C3G.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Arrêt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Genta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continuer C3G IV pour terminer 10j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7" y="127001"/>
            <a:ext cx="10972800" cy="565149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ar-MA" sz="4000" b="1" dirty="0">
                <a:solidFill>
                  <a:srgbClr val="FF0000"/>
                </a:solidFill>
              </a:rPr>
              <a:t>ليل</a:t>
            </a:r>
            <a:r>
              <a:rPr lang="ar-EG" sz="4000" b="1" dirty="0">
                <a:solidFill>
                  <a:srgbClr val="FF0000"/>
                </a:solidFill>
              </a:rPr>
              <a:t>ى</a:t>
            </a:r>
            <a:r>
              <a:rPr lang="ar-MA" sz="4000" b="1" dirty="0">
                <a:solidFill>
                  <a:srgbClr val="FF0000"/>
                </a:solidFill>
              </a:rPr>
              <a:t> 5 سنوات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3350" y="692150"/>
            <a:ext cx="11925300" cy="586105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2000" dirty="0"/>
              <a:t>17 h 00,         </a:t>
            </a:r>
            <a:r>
              <a:rPr lang="ar-MA" sz="2000" dirty="0"/>
              <a:t>37</a:t>
            </a:r>
            <a:r>
              <a:rPr lang="fr-FR" sz="2000" dirty="0"/>
              <a:t>°8    depuis 2 j</a:t>
            </a:r>
          </a:p>
          <a:p>
            <a:r>
              <a:rPr lang="fr-FR" sz="2000" dirty="0"/>
              <a:t>Signes Fonctionnels :</a:t>
            </a:r>
          </a:p>
          <a:p>
            <a:pPr lvl="1"/>
            <a:r>
              <a:rPr lang="fr-FR" sz="2000" dirty="0"/>
              <a:t>Dysurie, brûlures mictionnelles     </a:t>
            </a:r>
            <a:r>
              <a:rPr lang="ar-MA" sz="2000" b="1" dirty="0" err="1"/>
              <a:t>احريقة</a:t>
            </a:r>
            <a:r>
              <a:rPr lang="ar-MA" sz="2000" b="1" dirty="0"/>
              <a:t> </a:t>
            </a:r>
            <a:r>
              <a:rPr lang="ar-MA" sz="2000" b="1" dirty="0" err="1"/>
              <a:t>البولة</a:t>
            </a:r>
            <a:r>
              <a:rPr lang="fr-FR" sz="2000" dirty="0"/>
              <a:t>, pollakiurie, impériosité mictionnelle</a:t>
            </a:r>
          </a:p>
          <a:p>
            <a:pPr lvl="1"/>
            <a:r>
              <a:rPr lang="fr-FR" sz="2000" dirty="0"/>
              <a:t>Douleurs hypogastriques surtout </a:t>
            </a:r>
            <a:r>
              <a:rPr lang="fr-FR" sz="2000" dirty="0" err="1"/>
              <a:t>sus-pubiennes</a:t>
            </a:r>
            <a:endParaRPr lang="ar-MA" sz="2000" dirty="0"/>
          </a:p>
          <a:p>
            <a:r>
              <a:rPr lang="fr-FR" sz="2000" dirty="0"/>
              <a:t>2 Cystites (6 derniers mois)</a:t>
            </a:r>
          </a:p>
          <a:p>
            <a:r>
              <a:rPr lang="fr-FR" sz="2000" dirty="0"/>
              <a:t>Examen clinique :   BEG, pas de masse ni douleurs lombaires</a:t>
            </a:r>
          </a:p>
          <a:p>
            <a:pPr lvl="1"/>
            <a:r>
              <a:rPr lang="fr-FR" sz="2000" dirty="0"/>
              <a:t>Urines Troubles</a:t>
            </a:r>
          </a:p>
          <a:p>
            <a:r>
              <a:rPr lang="fr-FR" sz="2000" dirty="0"/>
              <a:t>CAT :  17h 30 : Band. </a:t>
            </a:r>
            <a:r>
              <a:rPr lang="fr-FR" sz="2000" dirty="0" err="1"/>
              <a:t>Réact</a:t>
            </a:r>
            <a:r>
              <a:rPr lang="fr-FR" sz="2000" dirty="0"/>
              <a:t>    : GB + et Nitrites +</a:t>
            </a:r>
          </a:p>
          <a:p>
            <a:r>
              <a:rPr lang="fr-FR" sz="2000" dirty="0"/>
              <a:t>18h 30 : ED de l’ECBU : BGN et GB à 25 x 10</a:t>
            </a:r>
            <a:r>
              <a:rPr lang="fr-FR" sz="2000" baseline="30000" dirty="0"/>
              <a:t>7</a:t>
            </a:r>
          </a:p>
          <a:p>
            <a:r>
              <a:rPr lang="fr-FR" sz="2000" dirty="0"/>
              <a:t>Echographie : RAS</a:t>
            </a:r>
          </a:p>
          <a:p>
            <a:r>
              <a:rPr lang="fr-FR" sz="2000" dirty="0"/>
              <a:t>Lutte contre Facteurs de Risque de l'infection : réplétion rectale (constipation, encoprésie), instabilité vésicale, (garçon: circoncision) prépuce physiologiquement étroit,</a:t>
            </a:r>
            <a:r>
              <a:rPr lang="ar-EG" sz="2000" dirty="0"/>
              <a:t> </a:t>
            </a:r>
            <a:r>
              <a:rPr lang="fr-FR" sz="2000" dirty="0"/>
              <a:t>hygiène périnéale (toilette d’avant en arrière)</a:t>
            </a:r>
          </a:p>
          <a:p>
            <a:r>
              <a:rPr lang="fr-FR" sz="2000" dirty="0"/>
              <a:t>Boissons abondantes +  </a:t>
            </a:r>
            <a:r>
              <a:rPr lang="fr-FR" sz="2000" dirty="0" err="1"/>
              <a:t>Cefixime</a:t>
            </a:r>
            <a:r>
              <a:rPr lang="fr-FR" sz="2000" dirty="0"/>
              <a:t> : Poids x 2 /j x 5j</a:t>
            </a:r>
          </a:p>
          <a:p>
            <a:r>
              <a:rPr lang="fr-FR" sz="2000" dirty="0"/>
              <a:t>H48 : E. Coli Sensible au Cotrimoxazole</a:t>
            </a:r>
          </a:p>
          <a:p>
            <a:r>
              <a:rPr lang="fr-FR" sz="2000" dirty="0" err="1"/>
              <a:t>Antibioprophylaxie</a:t>
            </a:r>
            <a:r>
              <a:rPr lang="fr-FR" sz="2000" dirty="0"/>
              <a:t>  au Cotrimoxazole x 1 an puis évaluation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7" y="1"/>
            <a:ext cx="10972800" cy="620714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ar-MA" sz="4000" b="1" dirty="0">
                <a:solidFill>
                  <a:srgbClr val="FF0000"/>
                </a:solidFill>
              </a:rPr>
              <a:t>لي</a:t>
            </a:r>
            <a:r>
              <a:rPr lang="ar-EG" sz="4000" b="1" dirty="0" err="1">
                <a:solidFill>
                  <a:srgbClr val="FF0000"/>
                </a:solidFill>
              </a:rPr>
              <a:t>لى</a:t>
            </a:r>
            <a:r>
              <a:rPr lang="ar-MA" sz="4000" b="1" dirty="0">
                <a:solidFill>
                  <a:srgbClr val="FF0000"/>
                </a:solidFill>
              </a:rPr>
              <a:t> 5 سنوات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448550" y="1082219"/>
            <a:ext cx="4552950" cy="4708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IU sans Fièvre = Cystite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Maroc: Impériosité = Brulure</a:t>
            </a:r>
          </a:p>
          <a:p>
            <a:pPr>
              <a:lnSpc>
                <a:spcPct val="200000"/>
              </a:lnSpc>
              <a:spcBef>
                <a:spcPct val="50000"/>
              </a:spcBef>
              <a:buFontTx/>
              <a:buChar char="•"/>
            </a:pPr>
            <a:r>
              <a:rPr lang="fr-FR" sz="2400" dirty="0"/>
              <a:t> 3 cystites = Cystite à répétition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Examen des Urines +++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ED au Téléphone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Facteurs de risque +++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/>
              <a:t> AB par VO x 5j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 err="1"/>
              <a:t>Antibioprophylaxie</a:t>
            </a:r>
            <a:endParaRPr lang="fr-FR" sz="2400" dirty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33350" y="692150"/>
            <a:ext cx="7239000" cy="61658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 h 00,         </a:t>
            </a:r>
            <a:r>
              <a:rPr kumimoji="0" lang="ar-MA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37</a:t>
            </a: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°8    depuis 2 j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Signes Fonctionnels 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Dysurie, brûlures mictionnelles     </a:t>
            </a:r>
            <a:r>
              <a:rPr kumimoji="0" lang="ar-MA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احريقة البولة</a:t>
            </a: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pollakiurie, impériosité mictionnelle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Douleurs hypogastriques surtout sus-pubiennes</a:t>
            </a:r>
            <a:endParaRPr kumimoji="0" lang="ar-MA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Cystites (6 derniers mois)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Examen clinique :   BEG, pas de masse ni douleurs lombaires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Urines Troubles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 :  17h 30 : Band. Réact    : GB + et Nitrites +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18h 30 : ED de l’ECBU : BGN et GB à 25 x 10</a:t>
            </a:r>
            <a:r>
              <a:rPr kumimoji="0" lang="fr-FR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Echographie : RAS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Lutte contre Facteurs de Risque de l'infection : réplétion rectale (constipation, encoprésie), instabilité vésicale, (garçon: circoncision) prépuce physiologiquement étroit,</a:t>
            </a:r>
            <a:r>
              <a:rPr kumimoji="0" lang="ar-EG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hygiène périnéale (toilette d’avant en arrière)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Boissons abondantes +  Cefixime : Poids x 2 /j x 5j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H48 : E. Coli Sensible au Cotrimoxazole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Antibioprophylaxie  au Cotrimoxazole x 1 an puis évaluation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9"/>
            <a:ext cx="10972800" cy="706437"/>
          </a:xfrm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fr-FR" sz="4000"/>
              <a:t>Diagnostic de l’IU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052513"/>
            <a:ext cx="11582400" cy="557371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FR" b="1" dirty="0">
                <a:solidFill>
                  <a:srgbClr val="FF0000"/>
                </a:solidFill>
              </a:rPr>
              <a:t>Prélèvement des Urines : 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Par le médecin si possible !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Toilette périnée .. Voir le jet urinaire chez le garçon : Valves de l’</a:t>
            </a:r>
            <a:r>
              <a:rPr lang="fr-FR" dirty="0" err="1"/>
              <a:t>urétre</a:t>
            </a:r>
            <a:r>
              <a:rPr lang="fr-FR" dirty="0"/>
              <a:t> postérieure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En milieu du jet (fillette : sondage vésicale, pas de sondage chez garçon)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Dépistage ++++ Bandelettes Réactives </a:t>
            </a:r>
          </a:p>
          <a:p>
            <a:pPr>
              <a:lnSpc>
                <a:spcPct val="90000"/>
              </a:lnSpc>
            </a:pPr>
            <a:r>
              <a:rPr lang="fr-FR" b="1" dirty="0">
                <a:solidFill>
                  <a:srgbClr val="FF0000"/>
                </a:solidFill>
              </a:rPr>
              <a:t>Examen directe : +++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Réponse en 1 heure !</a:t>
            </a:r>
          </a:p>
          <a:p>
            <a:pPr lvl="1">
              <a:lnSpc>
                <a:spcPct val="90000"/>
              </a:lnSpc>
            </a:pPr>
            <a:r>
              <a:rPr lang="fr-FR" dirty="0"/>
              <a:t>GB : </a:t>
            </a:r>
          </a:p>
          <a:p>
            <a:pPr lvl="2">
              <a:lnSpc>
                <a:spcPct val="90000"/>
              </a:lnSpc>
            </a:pPr>
            <a:r>
              <a:rPr lang="fr-FR" sz="2400" dirty="0"/>
              <a:t>Seuil de positivité ≥ 10</a:t>
            </a:r>
            <a:r>
              <a:rPr lang="fr-FR" sz="2400" baseline="30000" dirty="0"/>
              <a:t>4 </a:t>
            </a:r>
            <a:r>
              <a:rPr lang="fr-FR" sz="2400" dirty="0"/>
              <a:t>/ ml    (10 /mm</a:t>
            </a:r>
            <a:r>
              <a:rPr lang="fr-FR" sz="2400" baseline="30000" dirty="0"/>
              <a:t>3</a:t>
            </a:r>
            <a:r>
              <a:rPr lang="fr-FR" sz="2400" dirty="0"/>
              <a:t>)</a:t>
            </a:r>
          </a:p>
          <a:p>
            <a:pPr lvl="2">
              <a:lnSpc>
                <a:spcPct val="90000"/>
              </a:lnSpc>
            </a:pPr>
            <a:r>
              <a:rPr lang="fr-FR" sz="2400" dirty="0" err="1"/>
              <a:t>Leucocyturie</a:t>
            </a:r>
            <a:r>
              <a:rPr lang="fr-FR" sz="2400" dirty="0"/>
              <a:t> Absente seule : VPN excellente !</a:t>
            </a:r>
          </a:p>
          <a:p>
            <a:pPr lvl="2">
              <a:lnSpc>
                <a:spcPct val="90000"/>
              </a:lnSpc>
            </a:pPr>
            <a:r>
              <a:rPr lang="fr-FR" sz="2400" dirty="0"/>
              <a:t>Présente seule :  Valeur </a:t>
            </a:r>
            <a:r>
              <a:rPr lang="fr-FR" sz="2400" dirty="0" err="1"/>
              <a:t>Prédict</a:t>
            </a:r>
            <a:r>
              <a:rPr lang="fr-FR" sz="2400" dirty="0"/>
              <a:t> Positive :  faible </a:t>
            </a:r>
          </a:p>
          <a:p>
            <a:pPr lvl="3">
              <a:lnSpc>
                <a:spcPct val="90000"/>
              </a:lnSpc>
            </a:pPr>
            <a:r>
              <a:rPr lang="fr-FR" sz="2400" dirty="0" err="1"/>
              <a:t>vulvovaginite</a:t>
            </a:r>
            <a:r>
              <a:rPr lang="fr-FR" sz="2400" dirty="0"/>
              <a:t>, syndrome de Kawasaki, urétrite, posthite, IU décapitée.</a:t>
            </a:r>
            <a:endParaRPr lang="fr-FR" sz="2400" baseline="30000" dirty="0"/>
          </a:p>
          <a:p>
            <a:pPr lvl="1">
              <a:lnSpc>
                <a:spcPct val="90000"/>
              </a:lnSpc>
            </a:pPr>
            <a:r>
              <a:rPr lang="fr-FR" dirty="0"/>
              <a:t>Présence de Bactéries = souvent  ≥ 10</a:t>
            </a:r>
            <a:r>
              <a:rPr lang="fr-FR" baseline="30000" dirty="0"/>
              <a:t>5</a:t>
            </a:r>
            <a:r>
              <a:rPr lang="fr-FR" dirty="0"/>
              <a:t> UFC/ml (urines non centrifugées)</a:t>
            </a:r>
          </a:p>
          <a:p>
            <a:pPr lvl="1">
              <a:lnSpc>
                <a:spcPct val="90000"/>
              </a:lnSpc>
            </a:pPr>
            <a:r>
              <a:rPr lang="fr-FR" dirty="0" err="1"/>
              <a:t>Leucocyturie</a:t>
            </a:r>
            <a:r>
              <a:rPr lang="fr-FR" dirty="0"/>
              <a:t> ET Bactériurie Négatives à l’ED = </a:t>
            </a:r>
            <a:r>
              <a:rPr lang="fr-FR" b="1" dirty="0">
                <a:solidFill>
                  <a:srgbClr val="FF0000"/>
                </a:solidFill>
              </a:rPr>
              <a:t>Pas d’IU</a:t>
            </a:r>
          </a:p>
        </p:txBody>
      </p:sp>
      <p:pic>
        <p:nvPicPr>
          <p:cNvPr id="58372" name="Picture 4" descr="j1RUInVt-analyse-d-urines"/>
          <p:cNvPicPr>
            <a:picLocks noChangeAspect="1" noChangeArrowheads="1"/>
          </p:cNvPicPr>
          <p:nvPr/>
        </p:nvPicPr>
        <p:blipFill>
          <a:blip r:embed="rId2"/>
          <a:srcRect l="20514" r="31191"/>
          <a:stretch>
            <a:fillRect/>
          </a:stretch>
        </p:blipFill>
        <p:spPr bwMode="auto">
          <a:xfrm>
            <a:off x="10191750" y="260350"/>
            <a:ext cx="1828800" cy="4248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69850"/>
            <a:ext cx="6519340" cy="38735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fr-FR" sz="2400" b="1">
                <a:solidFill>
                  <a:srgbClr val="FF0000"/>
                </a:solidFill>
              </a:rPr>
              <a:t>Conclusions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" y="622300"/>
            <a:ext cx="7533218" cy="62357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4">
                    <a:lumMod val="50000"/>
                  </a:schemeClr>
                </a:solidFill>
              </a:rPr>
              <a:t>IU + Fièvre = PNA        IU sans Fièvre = Cystite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4">
                    <a:lumMod val="50000"/>
                  </a:schemeClr>
                </a:solidFill>
              </a:rPr>
              <a:t>Fièvre isolée = Band. Réactives si ≥ 3 mois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4">
                    <a:lumMod val="50000"/>
                  </a:schemeClr>
                </a:solidFill>
              </a:rPr>
              <a:t>IU sur ECBU  = GB ≥ 105 et   Bactéries ≥ 10</a:t>
            </a:r>
            <a:r>
              <a:rPr lang="fr-FR" sz="1800" b="1" baseline="30000" dirty="0">
                <a:solidFill>
                  <a:schemeClr val="accent4">
                    <a:lumMod val="50000"/>
                  </a:schemeClr>
                </a:solidFill>
              </a:rPr>
              <a:t>4         </a:t>
            </a:r>
            <a:r>
              <a:rPr lang="fr-FR" sz="1800" b="1" dirty="0">
                <a:solidFill>
                  <a:schemeClr val="accent2">
                    <a:lumMod val="50000"/>
                  </a:schemeClr>
                </a:solidFill>
              </a:rPr>
              <a:t>ED dans l’Heure +++</a:t>
            </a:r>
            <a:endParaRPr lang="fr-FR" sz="1800" b="1" baseline="30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fr-FR" sz="1800" b="1" dirty="0" err="1">
                <a:solidFill>
                  <a:schemeClr val="accent4">
                    <a:lumMod val="50000"/>
                  </a:schemeClr>
                </a:solidFill>
              </a:rPr>
              <a:t>Prlèvement</a:t>
            </a:r>
            <a:r>
              <a:rPr lang="fr-FR" sz="1800" b="1" dirty="0">
                <a:solidFill>
                  <a:schemeClr val="accent4">
                    <a:lumMod val="50000"/>
                  </a:schemeClr>
                </a:solidFill>
              </a:rPr>
              <a:t> des Urines: Milieu du </a:t>
            </a:r>
            <a:r>
              <a:rPr lang="fr-FR" sz="1600" b="1" dirty="0">
                <a:solidFill>
                  <a:schemeClr val="accent4">
                    <a:lumMod val="50000"/>
                  </a:schemeClr>
                </a:solidFill>
              </a:rPr>
              <a:t>jet  (Garçon et grande fille) fillette : sondage </a:t>
            </a:r>
            <a:r>
              <a:rPr lang="fr-FR" sz="1600" b="1" dirty="0" err="1">
                <a:solidFill>
                  <a:schemeClr val="accent4">
                    <a:lumMod val="50000"/>
                  </a:schemeClr>
                </a:solidFill>
              </a:rPr>
              <a:t>vséical</a:t>
            </a:r>
            <a:endParaRPr lang="fr-FR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4">
                    <a:lumMod val="50000"/>
                  </a:schemeClr>
                </a:solidFill>
              </a:rPr>
              <a:t>BU :  GB + et Nitrites + : Forte VPP        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 SOMIPEV : Ambulatoire, 2j C3G + 10j         VO :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Céfixime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 ou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Cotrim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°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Echo : Obligatoire … trop tard ?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Evaluation Clinique  H48 : Indispensable 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Pas d’ECBU de Contrôle</a:t>
            </a: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Fièvre ≥ 38°5 avant 3 mois =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Hopsitalisation</a:t>
            </a:r>
            <a:endParaRPr lang="fr-F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rgbClr val="7030A0"/>
                </a:solidFill>
              </a:rPr>
              <a:t>SOMIPEV </a:t>
            </a:r>
            <a:r>
              <a:rPr lang="fr-FR" sz="1800" b="1" dirty="0">
                <a:solidFill>
                  <a:srgbClr val="7030A0"/>
                </a:solidFill>
                <a:hlinkClick r:id="rId2"/>
              </a:rPr>
              <a:t>www.somipev.ma</a:t>
            </a:r>
            <a:r>
              <a:rPr lang="fr-FR" sz="1800" b="1" dirty="0">
                <a:solidFill>
                  <a:srgbClr val="7030A0"/>
                </a:solidFill>
              </a:rPr>
              <a:t>   </a:t>
            </a:r>
          </a:p>
          <a:p>
            <a:pPr lvl="1">
              <a:lnSpc>
                <a:spcPct val="80000"/>
              </a:lnSpc>
            </a:pPr>
            <a:r>
              <a:rPr lang="fr-FR" sz="1800" b="1" dirty="0" err="1">
                <a:solidFill>
                  <a:srgbClr val="7030A0"/>
                </a:solidFill>
              </a:rPr>
              <a:t>Genta</a:t>
            </a:r>
            <a:r>
              <a:rPr lang="fr-FR" sz="1800" b="1" dirty="0">
                <a:solidFill>
                  <a:srgbClr val="7030A0"/>
                </a:solidFill>
              </a:rPr>
              <a:t> si ≤ 3 mois  et ou Malformation</a:t>
            </a:r>
          </a:p>
          <a:p>
            <a:pPr lvl="1">
              <a:lnSpc>
                <a:spcPct val="80000"/>
              </a:lnSpc>
            </a:pPr>
            <a:r>
              <a:rPr lang="fr-FR" sz="1800" b="1" dirty="0" err="1">
                <a:solidFill>
                  <a:srgbClr val="7030A0"/>
                </a:solidFill>
              </a:rPr>
              <a:t>Genta</a:t>
            </a:r>
            <a:r>
              <a:rPr lang="fr-FR" sz="1800" b="1" dirty="0">
                <a:solidFill>
                  <a:srgbClr val="7030A0"/>
                </a:solidFill>
              </a:rPr>
              <a:t>: seulement 2 j</a:t>
            </a:r>
          </a:p>
          <a:p>
            <a:pPr lvl="1">
              <a:lnSpc>
                <a:spcPct val="80000"/>
              </a:lnSpc>
            </a:pPr>
            <a:r>
              <a:rPr lang="fr-FR" sz="1800" b="1" dirty="0" err="1">
                <a:solidFill>
                  <a:srgbClr val="7030A0"/>
                </a:solidFill>
              </a:rPr>
              <a:t>Genta</a:t>
            </a:r>
            <a:r>
              <a:rPr lang="fr-FR" sz="1800" b="1" dirty="0">
                <a:solidFill>
                  <a:srgbClr val="7030A0"/>
                </a:solidFill>
              </a:rPr>
              <a:t> Seul si Allergie aux </a:t>
            </a:r>
            <a:r>
              <a:rPr lang="fr-FR" sz="1800" b="1" dirty="0" err="1">
                <a:solidFill>
                  <a:srgbClr val="7030A0"/>
                </a:solidFill>
              </a:rPr>
              <a:t>Bétlactamines</a:t>
            </a:r>
            <a:endParaRPr lang="fr-FR" sz="1800" b="1" dirty="0">
              <a:solidFill>
                <a:srgbClr val="7030A0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Cystite : </a:t>
            </a:r>
          </a:p>
          <a:p>
            <a:pPr lvl="1"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3 cystite = Cystite à répétition. Hygiène ? Constipation?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Hygienne</a:t>
            </a:r>
            <a:endParaRPr lang="fr-F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Examen des Urines +++   Facteurs de risque +++</a:t>
            </a:r>
          </a:p>
          <a:p>
            <a:pPr lvl="1">
              <a:lnSpc>
                <a:spcPct val="80000"/>
              </a:lnSpc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Cotrimoxazole /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Cefixime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x 5J </a:t>
            </a:r>
          </a:p>
          <a:p>
            <a:pPr lvl="1">
              <a:lnSpc>
                <a:spcPct val="80000"/>
              </a:lnSpc>
            </a:pPr>
            <a:endParaRPr lang="fr-F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fr-FR" sz="1800" b="1" dirty="0"/>
          </a:p>
          <a:p>
            <a:pPr>
              <a:lnSpc>
                <a:spcPct val="80000"/>
              </a:lnSpc>
            </a:pPr>
            <a:endParaRPr lang="fr-FR" sz="1800" b="1" dirty="0"/>
          </a:p>
        </p:txBody>
      </p:sp>
      <p:pic>
        <p:nvPicPr>
          <p:cNvPr id="78853" name="Picture 5" descr="geemarc-telephone-cl2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13235" y="2184627"/>
            <a:ext cx="2631015" cy="1923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8855" name="Picture 7" descr="echographe-portable-1591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5383" y="4270375"/>
            <a:ext cx="4032251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8857" name="Picture 9" descr="examen_ecbu"/>
          <p:cNvPicPr>
            <a:picLocks noChangeAspect="1" noChangeArrowheads="1"/>
          </p:cNvPicPr>
          <p:nvPr/>
        </p:nvPicPr>
        <p:blipFill>
          <a:blip r:embed="rId5"/>
          <a:srcRect l="11095" r="16679"/>
          <a:stretch>
            <a:fillRect/>
          </a:stretch>
        </p:blipFill>
        <p:spPr bwMode="auto">
          <a:xfrm>
            <a:off x="9919717" y="188913"/>
            <a:ext cx="2160099" cy="172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8858" name="Picture 10" descr="j1RUInVt-analyse-d-urin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0868" y="188913"/>
            <a:ext cx="1540933" cy="172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bandelettes urinaires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Analyse de différents paramètres urinaires :</a:t>
            </a:r>
          </a:p>
          <a:p>
            <a:pPr lvl="1">
              <a:lnSpc>
                <a:spcPct val="200000"/>
              </a:lnSpc>
            </a:pPr>
            <a:r>
              <a:rPr lang="fr-FR" dirty="0"/>
              <a:t> simple, </a:t>
            </a:r>
          </a:p>
          <a:p>
            <a:pPr lvl="1">
              <a:lnSpc>
                <a:spcPct val="200000"/>
              </a:lnSpc>
            </a:pPr>
            <a:r>
              <a:rPr lang="fr-FR" dirty="0"/>
              <a:t>rapide </a:t>
            </a:r>
          </a:p>
          <a:p>
            <a:pPr lvl="1">
              <a:lnSpc>
                <a:spcPct val="200000"/>
              </a:lnSpc>
            </a:pPr>
            <a:r>
              <a:rPr lang="fr-FR" dirty="0"/>
              <a:t>et peu chère</a:t>
            </a:r>
          </a:p>
          <a:p>
            <a:pPr>
              <a:lnSpc>
                <a:spcPct val="200000"/>
              </a:lnSpc>
            </a:pPr>
            <a:r>
              <a:rPr lang="fr-FR" dirty="0"/>
              <a:t>Fait partie de l’examen clinique </a:t>
            </a:r>
            <a:r>
              <a:rPr lang="fr-FR" b="1" dirty="0">
                <a:solidFill>
                  <a:srgbClr val="FF0000"/>
                </a:solidFill>
              </a:rPr>
              <a:t>systématique 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-3428"/>
          <a:ext cx="12001544" cy="668492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8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0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/>
                        <a:t>Paramètre</a:t>
                      </a:r>
                      <a:endParaRPr lang="fr-FR" sz="18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/>
                        <a:t>Seuil moyen</a:t>
                      </a:r>
                      <a:endParaRPr lang="fr-FR" sz="18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4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Glycosurie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/>
                        <a:t>1 g/l - 5 </a:t>
                      </a:r>
                      <a:r>
                        <a:rPr lang="fr-FR" sz="1800" dirty="0" err="1"/>
                        <a:t>mmol</a:t>
                      </a:r>
                      <a:r>
                        <a:rPr lang="fr-FR" sz="1800" dirty="0"/>
                        <a:t>/l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Cétonurie</a:t>
                      </a:r>
                      <a:endParaRPr lang="fr-FR" sz="18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/>
                        <a:t>0.05-0.1 g/l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Hématurie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0.3 mg/l Hb</a:t>
                      </a:r>
                      <a:br>
                        <a:rPr lang="fr-FR" sz="1800"/>
                      </a:br>
                      <a:r>
                        <a:rPr lang="fr-FR" sz="1800"/>
                        <a:t>10 GR / mm </a:t>
                      </a:r>
                      <a:r>
                        <a:rPr lang="fr-FR" sz="1800" baseline="30000"/>
                        <a:t>3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Protéinurie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0.15-0.2 g/l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2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err="1">
                          <a:solidFill>
                            <a:srgbClr val="FF0000"/>
                          </a:solidFill>
                        </a:rPr>
                        <a:t>Leucocyturie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10 GB / mm</a:t>
                      </a:r>
                      <a:r>
                        <a:rPr lang="fr-FR" sz="1800" baseline="30000"/>
                        <a:t>3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err="1">
                          <a:solidFill>
                            <a:srgbClr val="FF0000"/>
                          </a:solidFill>
                        </a:rPr>
                        <a:t>Nitriturie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10 </a:t>
                      </a:r>
                      <a:r>
                        <a:rPr lang="fr-FR" sz="1800" baseline="30000"/>
                        <a:t>5</a:t>
                      </a:r>
                      <a:r>
                        <a:rPr lang="fr-FR" sz="1800"/>
                        <a:t> germes/ml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err="1">
                          <a:solidFill>
                            <a:srgbClr val="FF0000"/>
                          </a:solidFill>
                        </a:rPr>
                        <a:t>Bilirubinurie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2-4 mg/l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Urobilinogène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1.6-16 µmol/l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pH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0.5 unité pH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9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Densité urinaire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/>
                        <a:t>0.005 unité DU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72772"/>
          <a:ext cx="12001544" cy="677530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333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3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12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Paramètre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Seuil moyen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Faux négatifs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Faux positifs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Commentaires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4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Glycosurie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1 g/l - 5 </a:t>
                      </a:r>
                      <a:r>
                        <a:rPr lang="fr-FR" sz="1400" dirty="0" err="1"/>
                        <a:t>mmol</a:t>
                      </a:r>
                      <a:r>
                        <a:rPr lang="fr-FR" sz="1400" dirty="0"/>
                        <a:t>/l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donc densité basse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Bactéries ++, lire pH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Cétonurie ++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Aspirine, vit. C, L-dopa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Lavage du récipient avec des oxydants         ou des acides. </a:t>
                      </a:r>
                      <a:r>
                        <a:rPr lang="fr-FR" sz="1400" dirty="0" err="1"/>
                        <a:t>Zyloric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Confirmer par un </a:t>
                      </a:r>
                      <a:r>
                        <a:rPr lang="fr-FR" sz="1400" u="none" dirty="0"/>
                        <a:t>dosage sérique du glucose</a:t>
                      </a:r>
                      <a:endParaRPr lang="fr-FR" sz="1400" u="none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FF0000"/>
                          </a:solidFill>
                        </a:rPr>
                        <a:t>Cétonurie</a:t>
                      </a:r>
                      <a:endParaRPr lang="fr-FR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0.05-0.1 g/l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Bactéries ++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Captopril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Hématurie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0.3 mg/l Hb</a:t>
                      </a:r>
                      <a:br>
                        <a:rPr lang="fr-FR" sz="1400"/>
                      </a:br>
                      <a:r>
                        <a:rPr lang="fr-FR" sz="1400"/>
                        <a:t>10 GR / mm </a:t>
                      </a:r>
                      <a:r>
                        <a:rPr lang="fr-FR" sz="1400" baseline="30000"/>
                        <a:t>3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Urines très concentrées (densité haute)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Protéinurie ++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Urine non mélangée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Menstruations, sondage, leucorrhées. Lavage du récipient avec des oxydants ou des acides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imes New Roman"/>
                          <a:ea typeface="Times New Roman"/>
                        </a:rPr>
                        <a:t>Hémoglobinurie:                                   </a:t>
                      </a:r>
                      <a:r>
                        <a:rPr lang="fr-FR" sz="1400" baseline="0" dirty="0">
                          <a:latin typeface="Times New Roman"/>
                          <a:ea typeface="Times New Roman"/>
                        </a:rPr>
                        <a:t>(Hémolyse  </a:t>
                      </a:r>
                      <a:r>
                        <a:rPr lang="fr-FR" sz="1400" baseline="0" dirty="0" err="1">
                          <a:latin typeface="Times New Roman"/>
                          <a:ea typeface="Times New Roman"/>
                        </a:rPr>
                        <a:t>intravasulaire</a:t>
                      </a:r>
                      <a:r>
                        <a:rPr lang="fr-FR" sz="1400" baseline="0" dirty="0">
                          <a:latin typeface="Times New Roman"/>
                          <a:ea typeface="Times New Roman"/>
                        </a:rPr>
                        <a:t> : G6PD)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Protéinurie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0.15-0.2 g/l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(faible densité)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Peu d'albumine ou </a:t>
                      </a:r>
                      <a:r>
                        <a:rPr lang="fr-FR" sz="1400" dirty="0" err="1"/>
                        <a:t>prot</a:t>
                      </a:r>
                      <a:r>
                        <a:rPr lang="fr-FR" sz="1400" dirty="0"/>
                        <a:t>. de </a:t>
                      </a:r>
                      <a:r>
                        <a:rPr lang="fr-FR" sz="1400" dirty="0" err="1"/>
                        <a:t>Bence</a:t>
                      </a:r>
                      <a:r>
                        <a:rPr lang="fr-FR" sz="1400" dirty="0"/>
                        <a:t>-Jones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Lavage du récipient avec des oxydants ou des acides. Toilette avec des ammoniums  ou de la </a:t>
                      </a:r>
                      <a:r>
                        <a:rPr lang="fr-FR" sz="1400" dirty="0" err="1"/>
                        <a:t>chlorhexidine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 </a:t>
                      </a:r>
                      <a:r>
                        <a:rPr lang="fr-FR" sz="1400" u="sng" dirty="0"/>
                        <a:t>méthode à l'</a:t>
                      </a:r>
                      <a:r>
                        <a:rPr lang="fr-FR" sz="1400" u="sng" dirty="0" err="1"/>
                        <a:t>amidoschwartz</a:t>
                      </a:r>
                      <a:r>
                        <a:rPr lang="fr-FR" sz="1400" u="sng" dirty="0"/>
                        <a:t> </a:t>
                      </a:r>
                      <a:r>
                        <a:rPr lang="fr-FR" sz="1400" dirty="0"/>
                        <a:t>est plus sensible et plus spécifique.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2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Leucocyturie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10 GB / mm</a:t>
                      </a:r>
                      <a:r>
                        <a:rPr lang="fr-FR" sz="1400" baseline="30000"/>
                        <a:t>3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Glycosurie +++</a:t>
                      </a:r>
                      <a:br>
                        <a:rPr lang="fr-FR" sz="1400"/>
                      </a:br>
                      <a:r>
                        <a:rPr lang="fr-FR" sz="1400"/>
                        <a:t>Protéinurie +++, Densité ++</a:t>
                      </a:r>
                      <a:br>
                        <a:rPr lang="fr-FR" sz="1400"/>
                      </a:br>
                      <a:r>
                        <a:rPr lang="fr-FR" sz="1400"/>
                        <a:t>céphalosporines, tétracyclines, conservateurs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Leucorrhées, lavage du récipient avec des oxydants ou des acides (formol ++)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A interpréter simultanément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Nitriturie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10 </a:t>
                      </a:r>
                      <a:r>
                        <a:rPr lang="fr-FR" sz="1400" baseline="30000"/>
                        <a:t>5</a:t>
                      </a:r>
                      <a:r>
                        <a:rPr lang="fr-FR" sz="1400"/>
                        <a:t> germes/ml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(faible densité)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Pas de nitrates  alimentaires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Germe nitrate négatif :                                               </a:t>
                      </a:r>
                      <a:r>
                        <a:rPr lang="fr-FR" sz="1400" dirty="0" err="1"/>
                        <a:t>strepto</a:t>
                      </a:r>
                      <a:r>
                        <a:rPr lang="fr-FR" sz="1400" dirty="0"/>
                        <a:t>, </a:t>
                      </a:r>
                      <a:r>
                        <a:rPr lang="fr-FR" sz="1400" dirty="0" err="1"/>
                        <a:t>gono</a:t>
                      </a:r>
                      <a:r>
                        <a:rPr lang="fr-FR" sz="1400" dirty="0"/>
                        <a:t> et BK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Vit. C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Germes du méat urinaire si prélèvement en début de jet. Urine vieillie. Dérivés nitrés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Bilirubinurie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2-4 mg/l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Urine laissée à la lumière</a:t>
                      </a:r>
                      <a:br>
                        <a:rPr lang="fr-FR" sz="1400"/>
                      </a:br>
                      <a:r>
                        <a:rPr lang="fr-FR" sz="1400"/>
                        <a:t>Vit. C, chlorhexidine dans le récipient.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Rifampicine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A interpréter simultanément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Urobilinogène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1.6-16 µmol/l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Urine laissée à la lumière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Conservateurs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 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pH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0.5 unité pH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Conservateurs acides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Urine vieillie et donc basique (bactéries ++)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9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Densité urinaire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0.005 unité DU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pH &gt; 6.5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Aide à l'interprétation de : GB, GR,,  Glucose,  </a:t>
                      </a:r>
                      <a:r>
                        <a:rPr lang="fr-FR" sz="1400" dirty="0" err="1"/>
                        <a:t>prot</a:t>
                      </a:r>
                      <a:r>
                        <a:rPr lang="fr-FR" sz="1400" dirty="0"/>
                        <a:t>., nit.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03188"/>
            <a:ext cx="10972800" cy="52546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Quelques cas pratiques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723900"/>
            <a:ext cx="11582440" cy="6134100"/>
          </a:xfrm>
        </p:spPr>
        <p:txBody>
          <a:bodyPr>
            <a:noAutofit/>
          </a:bodyPr>
          <a:lstStyle/>
          <a:p>
            <a:r>
              <a:rPr lang="fr-FR" dirty="0"/>
              <a:t>Dans tous les cas, l'analyse doit être validée au moins par la mesure de la densité urinaire à laquelle on peut avantageusement ajouter le pH et Vit C.</a:t>
            </a:r>
          </a:p>
          <a:p>
            <a:r>
              <a:rPr lang="fr-FR" u="sng" dirty="0"/>
              <a:t>Surveillance d'une grossesse : IU (</a:t>
            </a:r>
            <a:r>
              <a:rPr lang="fr-FR" dirty="0"/>
              <a:t>GB, GR, nitrites), Protéinurie, Glycosurie</a:t>
            </a:r>
          </a:p>
          <a:p>
            <a:r>
              <a:rPr lang="fr-FR" u="sng" dirty="0"/>
              <a:t>Surveillance d'un diabétique :</a:t>
            </a:r>
            <a:r>
              <a:rPr lang="fr-FR" dirty="0"/>
              <a:t>Glycosurie, cétonurie, IU, Protéinurie</a:t>
            </a:r>
          </a:p>
          <a:p>
            <a:r>
              <a:rPr lang="fr-FR" u="sng" dirty="0"/>
              <a:t>Suspicion d'infection urinaire : </a:t>
            </a:r>
            <a:br>
              <a:rPr lang="fr-FR" dirty="0"/>
            </a:br>
            <a:r>
              <a:rPr lang="fr-FR" dirty="0"/>
              <a:t>Nitrite, GB et GR sont normaux tous les 3 dans seulement 2% des IU                                           Nitrites et GB tous 2 </a:t>
            </a:r>
            <a:r>
              <a:rPr lang="fr-FR" dirty="0" err="1"/>
              <a:t>nég</a:t>
            </a:r>
            <a:r>
              <a:rPr lang="fr-FR" dirty="0"/>
              <a:t> : ce n’est pas une IU                                                                                        Nitrites et GB tous 2 positifs : 10 % faux Positifs : ECBU et C3G IM (50 mg /kg / j </a:t>
            </a:r>
          </a:p>
          <a:p>
            <a:r>
              <a:rPr lang="fr-FR" u="sng" dirty="0"/>
              <a:t>Suspicion de colique néphrétique :</a:t>
            </a:r>
            <a:br>
              <a:rPr lang="fr-FR" dirty="0"/>
            </a:br>
            <a:r>
              <a:rPr lang="fr-FR" dirty="0"/>
              <a:t>On observe une hématurie microscopique dans 94% des cas. En cas d'absence d'hématies, écarter cette Hypothèse.</a:t>
            </a:r>
          </a:p>
          <a:p>
            <a:r>
              <a:rPr lang="fr-FR" u="sng" dirty="0"/>
              <a:t>Suspicion d'insuffisance rénale :</a:t>
            </a:r>
            <a:br>
              <a:rPr lang="fr-FR" dirty="0"/>
            </a:br>
            <a:r>
              <a:rPr lang="fr-FR" dirty="0"/>
              <a:t>Il est rare d'observer une insuffisance rénale si les paramètres GB, GR et protéine sont négatifs simultanément.   De plus, en cas de densité urinaire supérieure à 1.025, la probabilité qu'il existe une insuffisance rénale sévère est faible. Ceci peut-être très utile avant la prescription de médicaments </a:t>
            </a:r>
            <a:r>
              <a:rPr lang="fr-FR" dirty="0" err="1"/>
              <a:t>néphrotoxiques</a:t>
            </a:r>
            <a:r>
              <a:rPr lang="fr-FR" dirty="0"/>
              <a:t> comme les aminosides.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31762"/>
            <a:ext cx="10972800" cy="582594"/>
          </a:xfrm>
        </p:spPr>
        <p:txBody>
          <a:bodyPr>
            <a:normAutofit/>
          </a:bodyPr>
          <a:lstStyle/>
          <a:p>
            <a:r>
              <a:rPr lang="fr-FR" sz="2400" b="1" dirty="0"/>
              <a:t>Bien connaître ce Stéthoscope des Urines !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6700" y="781032"/>
            <a:ext cx="11639512" cy="607696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1800" b="1" dirty="0"/>
              <a:t>D'abord, prélèvement d'urine correct</a:t>
            </a:r>
          </a:p>
          <a:p>
            <a:pPr lvl="1"/>
            <a:r>
              <a:rPr lang="fr-FR" sz="1800" b="1" dirty="0"/>
              <a:t>Récipient propre, sec et bien rincé à l'eau plate, Aucun antiseptique ni désinfectant ni conservateur.</a:t>
            </a:r>
          </a:p>
          <a:p>
            <a:pPr lvl="1"/>
            <a:r>
              <a:rPr lang="fr-FR" sz="1800" b="1" dirty="0"/>
              <a:t>Urine: Au milieu de jet  (fillette : sondage vésical) </a:t>
            </a:r>
          </a:p>
          <a:p>
            <a:pPr lvl="1"/>
            <a:r>
              <a:rPr lang="fr-FR" sz="1800" b="1" dirty="0"/>
              <a:t>Analyse par bandelette: </a:t>
            </a:r>
          </a:p>
          <a:p>
            <a:pPr lvl="2"/>
            <a:r>
              <a:rPr lang="fr-FR" sz="1800" b="1" dirty="0"/>
              <a:t>moins d'une heure après le recueil. </a:t>
            </a:r>
          </a:p>
          <a:p>
            <a:pPr lvl="2"/>
            <a:r>
              <a:rPr lang="fr-FR" sz="1800" b="1" dirty="0"/>
              <a:t>24 heures après si 4° et à l'abri de la lumière, sauf bilirubine urobilinogène</a:t>
            </a:r>
          </a:p>
          <a:p>
            <a:pPr lvl="2"/>
            <a:r>
              <a:rPr lang="fr-FR" sz="1800" b="1" dirty="0"/>
              <a:t>Nitrites : urines du matin, ou urines plus de 4 heures après la précédente.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/>
              <a:t>Mélanger et homogénéisez les urines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/>
              <a:t>Ne pas toucher les zones réactives de la BU. 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/>
              <a:t>Plonger la bandelette et la retirer immédiatement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>
                <a:solidFill>
                  <a:srgbClr val="FF0000"/>
                </a:solidFill>
              </a:rPr>
              <a:t>Tapoter HORIZONTALEMENT </a:t>
            </a:r>
            <a:r>
              <a:rPr lang="fr-FR" sz="1800" b="1" dirty="0"/>
              <a:t>la tranche de la bandelette contre le récipient, afin d'éliminer l'urine excédentaire.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>
                <a:solidFill>
                  <a:srgbClr val="FF0000"/>
                </a:solidFill>
              </a:rPr>
              <a:t>Respecter le temps préconisé par le fabriquant 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/>
              <a:t>Lire en tenant la bandelette près de l'échelle colorimétrique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1800" b="1" dirty="0"/>
              <a:t>Noter résultats puis jeter bandelette dans poubelle à incinérer.</a:t>
            </a:r>
          </a:p>
          <a:p>
            <a:endParaRPr lang="fr-F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r>
              <a:rPr lang="fr-FR" dirty="0"/>
              <a:t>CONSERVATION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214423"/>
            <a:ext cx="10972800" cy="49117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Toujours dans leur emballage bien bouché, </a:t>
            </a:r>
          </a:p>
          <a:p>
            <a:pPr>
              <a:lnSpc>
                <a:spcPct val="150000"/>
              </a:lnSpc>
            </a:pPr>
            <a:r>
              <a:rPr lang="fr-FR" sz="3200" dirty="0"/>
              <a:t>Endroit sec et frais.</a:t>
            </a:r>
          </a:p>
          <a:p>
            <a:pPr>
              <a:lnSpc>
                <a:spcPct val="150000"/>
              </a:lnSpc>
            </a:pPr>
            <a:r>
              <a:rPr lang="fr-FR" sz="3200" dirty="0"/>
              <a:t>Ne faut pas les mettre </a:t>
            </a:r>
          </a:p>
          <a:p>
            <a:pPr lvl="1">
              <a:lnSpc>
                <a:spcPct val="150000"/>
              </a:lnSpc>
            </a:pPr>
            <a:r>
              <a:rPr lang="fr-FR" sz="3200" dirty="0"/>
              <a:t>au réfrigérateur </a:t>
            </a:r>
          </a:p>
          <a:p>
            <a:pPr lvl="1">
              <a:lnSpc>
                <a:spcPct val="150000"/>
              </a:lnSpc>
            </a:pPr>
            <a:r>
              <a:rPr lang="fr-FR" sz="3200" dirty="0"/>
              <a:t>ni au soleil. </a:t>
            </a:r>
          </a:p>
          <a:p>
            <a:pPr>
              <a:lnSpc>
                <a:spcPct val="150000"/>
              </a:lnSpc>
            </a:pPr>
            <a:r>
              <a:rPr lang="fr-FR" sz="3200" dirty="0"/>
              <a:t>Endroit idéal : un tiroir à l'ombre.</a:t>
            </a:r>
          </a:p>
          <a:p>
            <a:pPr>
              <a:lnSpc>
                <a:spcPct val="150000"/>
              </a:lnSpc>
            </a:pPr>
            <a:endParaRPr lang="fr-FR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914400" y="1357298"/>
            <a:ext cx="10363200" cy="1470025"/>
          </a:xfrm>
        </p:spPr>
        <p:txBody>
          <a:bodyPr>
            <a:normAutofit/>
          </a:bodyPr>
          <a:lstStyle/>
          <a:p>
            <a:r>
              <a:rPr lang="ar-EG" sz="80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شرائح تحليل البول</a:t>
            </a:r>
            <a:endParaRPr lang="fr-FR" sz="8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904971" y="3786190"/>
            <a:ext cx="8534400" cy="2428868"/>
          </a:xfrm>
        </p:spPr>
        <p:txBody>
          <a:bodyPr>
            <a:normAutofit/>
          </a:bodyPr>
          <a:lstStyle/>
          <a:p>
            <a:r>
              <a:rPr lang="ar-EG" sz="5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فحص سريري ضروري</a:t>
            </a:r>
            <a:endParaRPr lang="fr-FR" sz="5400" b="1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ar-EG" sz="54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fr-FR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72772"/>
          <a:ext cx="12001544" cy="677530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333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3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12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Paramètre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Seuil moyen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Faux négatifs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Faux positifs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/>
                        <a:t>Commentaires</a:t>
                      </a:r>
                      <a:endParaRPr lang="fr-FR" sz="1400" b="1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4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Glycosurie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1 g/l - 5 </a:t>
                      </a:r>
                      <a:r>
                        <a:rPr lang="fr-FR" sz="1400" dirty="0" err="1"/>
                        <a:t>mmol</a:t>
                      </a:r>
                      <a:r>
                        <a:rPr lang="fr-FR" sz="1400" dirty="0"/>
                        <a:t>/l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donc densité basse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Bactéries ++, lire pH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Cétonurie ++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Aspirine, vit. C, L-dopa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Lavage du récipient avec des oxydants         ou des acides. </a:t>
                      </a:r>
                      <a:r>
                        <a:rPr lang="fr-FR" sz="1400" dirty="0" err="1"/>
                        <a:t>Zyloric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Confirmer par un </a:t>
                      </a:r>
                      <a:r>
                        <a:rPr lang="fr-FR" sz="1400" u="none" dirty="0"/>
                        <a:t>dosage sérique du glucose</a:t>
                      </a:r>
                      <a:endParaRPr lang="fr-FR" sz="1400" u="none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FF0000"/>
                          </a:solidFill>
                        </a:rPr>
                        <a:t>Cétonurie</a:t>
                      </a:r>
                      <a:endParaRPr lang="fr-FR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0.05-0.1 g/l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Bactéries ++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Captopril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Hématurie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0.3 mg/l Hb</a:t>
                      </a:r>
                      <a:br>
                        <a:rPr lang="fr-FR" sz="1400"/>
                      </a:br>
                      <a:r>
                        <a:rPr lang="fr-FR" sz="1400"/>
                        <a:t>10 GR / mm </a:t>
                      </a:r>
                      <a:r>
                        <a:rPr lang="fr-FR" sz="1400" baseline="30000"/>
                        <a:t>3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Urines très concentrées (densité haute)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Protéinurie ++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Urine non mélangée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Menstruations, sondage, leucorrhées. Lavage du récipient avec des oxydants ou des acides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imes New Roman"/>
                          <a:ea typeface="Times New Roman"/>
                        </a:rPr>
                        <a:t>Hémoglobinurie:                                   </a:t>
                      </a:r>
                      <a:r>
                        <a:rPr lang="fr-FR" sz="1400" baseline="0" dirty="0">
                          <a:latin typeface="Times New Roman"/>
                          <a:ea typeface="Times New Roman"/>
                        </a:rPr>
                        <a:t>(Hémolyse  </a:t>
                      </a:r>
                      <a:r>
                        <a:rPr lang="fr-FR" sz="1400" baseline="0" dirty="0" err="1">
                          <a:latin typeface="Times New Roman"/>
                          <a:ea typeface="Times New Roman"/>
                        </a:rPr>
                        <a:t>intravasulaire</a:t>
                      </a:r>
                      <a:r>
                        <a:rPr lang="fr-FR" sz="1400" baseline="0" dirty="0">
                          <a:latin typeface="Times New Roman"/>
                          <a:ea typeface="Times New Roman"/>
                        </a:rPr>
                        <a:t> : G6PD)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Protéinurie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0.15-0.2 g/l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(faible densité)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Peu d'albumine ou </a:t>
                      </a:r>
                      <a:r>
                        <a:rPr lang="fr-FR" sz="1400" dirty="0" err="1"/>
                        <a:t>prot</a:t>
                      </a:r>
                      <a:r>
                        <a:rPr lang="fr-FR" sz="1400" dirty="0"/>
                        <a:t>. de </a:t>
                      </a:r>
                      <a:r>
                        <a:rPr lang="fr-FR" sz="1400" dirty="0" err="1"/>
                        <a:t>Bence</a:t>
                      </a:r>
                      <a:r>
                        <a:rPr lang="fr-FR" sz="1400" dirty="0"/>
                        <a:t>-Jones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Lavage du récipient avec des oxydants ou des acides. Toilette avec des ammoniums  ou de la </a:t>
                      </a:r>
                      <a:r>
                        <a:rPr lang="fr-FR" sz="1400" dirty="0" err="1"/>
                        <a:t>chlorhexidine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La </a:t>
                      </a:r>
                      <a:r>
                        <a:rPr lang="fr-FR" sz="1400" u="sng" dirty="0"/>
                        <a:t>méthode à l'</a:t>
                      </a:r>
                      <a:r>
                        <a:rPr lang="fr-FR" sz="1400" u="sng" dirty="0" err="1"/>
                        <a:t>amidoschwartz</a:t>
                      </a:r>
                      <a:r>
                        <a:rPr lang="fr-FR" sz="1400" u="sng" dirty="0"/>
                        <a:t> </a:t>
                      </a:r>
                      <a:r>
                        <a:rPr lang="fr-FR" sz="1400" dirty="0"/>
                        <a:t>est plus sensible et plus spécifique.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2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Leucocyturie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10 GB / mm</a:t>
                      </a:r>
                      <a:r>
                        <a:rPr lang="fr-FR" sz="1400" baseline="30000"/>
                        <a:t>3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Glycosurie +++</a:t>
                      </a:r>
                      <a:br>
                        <a:rPr lang="fr-FR" sz="1400"/>
                      </a:br>
                      <a:r>
                        <a:rPr lang="fr-FR" sz="1400"/>
                        <a:t>Protéinurie +++, Densité ++</a:t>
                      </a:r>
                      <a:br>
                        <a:rPr lang="fr-FR" sz="1400"/>
                      </a:br>
                      <a:r>
                        <a:rPr lang="fr-FR" sz="1400"/>
                        <a:t>céphalosporines, tétracyclines, conservateurs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Leucorrhées, lavage du récipient avec des oxydants ou des acides (formol ++)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A interpréter simultanément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Nitriturie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10 </a:t>
                      </a:r>
                      <a:r>
                        <a:rPr lang="fr-FR" sz="1400" baseline="30000"/>
                        <a:t>5</a:t>
                      </a:r>
                      <a:r>
                        <a:rPr lang="fr-FR" sz="1400"/>
                        <a:t> germes/ml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Diurèse ++ (faible densité)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Pas de nitrates  alimentaires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Germe nitrate négatif :                                               </a:t>
                      </a:r>
                      <a:r>
                        <a:rPr lang="fr-FR" sz="1400" dirty="0" err="1"/>
                        <a:t>strepto</a:t>
                      </a:r>
                      <a:r>
                        <a:rPr lang="fr-FR" sz="1400" dirty="0"/>
                        <a:t>, </a:t>
                      </a:r>
                      <a:r>
                        <a:rPr lang="fr-FR" sz="1400" dirty="0" err="1"/>
                        <a:t>gono</a:t>
                      </a:r>
                      <a:r>
                        <a:rPr lang="fr-FR" sz="1400" dirty="0"/>
                        <a:t> et BK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Vit. C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Germes du méat urinaire si prélèvement en début de jet. Urine vieillie. Dérivés nitrés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FF0000"/>
                          </a:solidFill>
                        </a:rPr>
                        <a:t>Bilirubinurie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2-4 mg/l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Urine laissée à la lumière</a:t>
                      </a:r>
                      <a:br>
                        <a:rPr lang="fr-FR" sz="1400"/>
                      </a:br>
                      <a:r>
                        <a:rPr lang="fr-FR" sz="1400"/>
                        <a:t>Vit. C, chlorhexidine dans le récipient.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Rifampicine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A interpréter simultanément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Urobilinogène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1.6-16 µmol/l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Urine laissée à la lumière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Conservateurs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 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pH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0.5 unité pH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Conservateurs acides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Urine vieillie et donc basique (bactéries ++)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9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Densité urinaire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0.005 unité DU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pH &gt; 6.5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/>
                        <a:t> </a:t>
                      </a:r>
                      <a:endParaRPr lang="fr-FR" sz="140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/>
                        <a:t>Aide à l'interprétation de : GB, GR,,  Glucose,  </a:t>
                      </a:r>
                      <a:r>
                        <a:rPr lang="fr-FR" sz="1400" dirty="0" err="1"/>
                        <a:t>prot</a:t>
                      </a:r>
                      <a:r>
                        <a:rPr lang="fr-FR" sz="1400" dirty="0"/>
                        <a:t>., nit.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1200" marR="1200" marT="900" marB="90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20652</TotalTime>
  <Words>1834</Words>
  <Application>Microsoft Office PowerPoint</Application>
  <PresentationFormat>Grand écran</PresentationFormat>
  <Paragraphs>306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شرائح تحليل البول</vt:lpstr>
      <vt:lpstr>Les bandelettes urinaires </vt:lpstr>
      <vt:lpstr>Présentation PowerPoint</vt:lpstr>
      <vt:lpstr>Présentation PowerPoint</vt:lpstr>
      <vt:lpstr>Quelques cas pratiques</vt:lpstr>
      <vt:lpstr>Bien connaître ce Stéthoscope des Urines !</vt:lpstr>
      <vt:lpstr>CONSERVATION</vt:lpstr>
      <vt:lpstr>شرائح تحليل البول</vt:lpstr>
      <vt:lpstr>Présentation PowerPoint</vt:lpstr>
      <vt:lpstr>التعفن البولي عند الطفل المغربي   Infection Urinaire de l’Enfant Marocain</vt:lpstr>
      <vt:lpstr>مريم 12 شهــر</vt:lpstr>
      <vt:lpstr>مريم 12 شهــر</vt:lpstr>
      <vt:lpstr>عمر 75 يوم</vt:lpstr>
      <vt:lpstr>عمر 75 يوم</vt:lpstr>
      <vt:lpstr>ليلى 5 سنوات</vt:lpstr>
      <vt:lpstr>ليلى 5 سنوات</vt:lpstr>
      <vt:lpstr>Diagnostic de l’IU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Invité Medecine</cp:lastModifiedBy>
  <cp:revision>670</cp:revision>
  <dcterms:created xsi:type="dcterms:W3CDTF">2021-03-12T07:04:34Z</dcterms:created>
  <dcterms:modified xsi:type="dcterms:W3CDTF">2022-02-17T22:26:55Z</dcterms:modified>
</cp:coreProperties>
</file>