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 /><Relationship Id="rId2" Type="http://schemas.openxmlformats.org/package/2006/relationships/metadata/core-properties" Target="docProps/core.xml" /><Relationship Id="rId1" Type="http://schemas.openxmlformats.org/officeDocument/2006/relationships/officeDocument" Target="ppt/presentation.xml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0"/>
  </p:notesMasterIdLst>
  <p:sldIdLst>
    <p:sldId id="2239" r:id="rId2"/>
    <p:sldId id="2240" r:id="rId3"/>
    <p:sldId id="2241" r:id="rId4"/>
    <p:sldId id="2242" r:id="rId5"/>
    <p:sldId id="2243" r:id="rId6"/>
    <p:sldId id="2244" r:id="rId7"/>
    <p:sldId id="2245" r:id="rId8"/>
    <p:sldId id="2246" r:id="rId9"/>
    <p:sldId id="2258" r:id="rId10"/>
    <p:sldId id="2248" r:id="rId11"/>
    <p:sldId id="2249" r:id="rId12"/>
    <p:sldId id="2250" r:id="rId13"/>
    <p:sldId id="2251" r:id="rId14"/>
    <p:sldId id="2252" r:id="rId15"/>
    <p:sldId id="2253" r:id="rId16"/>
    <p:sldId id="2254" r:id="rId17"/>
    <p:sldId id="2256" r:id="rId18"/>
    <p:sldId id="2257" r:id="rId19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115" autoAdjust="0"/>
    <p:restoredTop sz="87451" autoAdjust="0"/>
  </p:normalViewPr>
  <p:slideViewPr>
    <p:cSldViewPr snapToGrid="0" snapToObjects="1">
      <p:cViewPr>
        <p:scale>
          <a:sx n="50" d="100"/>
          <a:sy n="50" d="100"/>
        </p:scale>
        <p:origin x="-1266" y="-17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 snapToGrid="0" snapToObjects="1">
      <p:cViewPr>
        <p:scale>
          <a:sx n="186" d="100"/>
          <a:sy n="186" d="100"/>
        </p:scale>
        <p:origin x="976" y="-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 /><Relationship Id="rId13" Type="http://schemas.openxmlformats.org/officeDocument/2006/relationships/slide" Target="slides/slide12.xml" /><Relationship Id="rId18" Type="http://schemas.openxmlformats.org/officeDocument/2006/relationships/slide" Target="slides/slide17.xml" /><Relationship Id="rId3" Type="http://schemas.openxmlformats.org/officeDocument/2006/relationships/slide" Target="slides/slide2.xml" /><Relationship Id="rId21" Type="http://schemas.openxmlformats.org/officeDocument/2006/relationships/presProps" Target="presProps.xml" /><Relationship Id="rId7" Type="http://schemas.openxmlformats.org/officeDocument/2006/relationships/slide" Target="slides/slide6.xml" /><Relationship Id="rId12" Type="http://schemas.openxmlformats.org/officeDocument/2006/relationships/slide" Target="slides/slide11.xml" /><Relationship Id="rId17" Type="http://schemas.openxmlformats.org/officeDocument/2006/relationships/slide" Target="slides/slide16.xml" /><Relationship Id="rId2" Type="http://schemas.openxmlformats.org/officeDocument/2006/relationships/slide" Target="slides/slide1.xml" /><Relationship Id="rId16" Type="http://schemas.openxmlformats.org/officeDocument/2006/relationships/slide" Target="slides/slide15.xml" /><Relationship Id="rId20" Type="http://schemas.openxmlformats.org/officeDocument/2006/relationships/notesMaster" Target="notesMasters/notesMaster1.xml" /><Relationship Id="rId1" Type="http://schemas.openxmlformats.org/officeDocument/2006/relationships/slideMaster" Target="slideMasters/slideMaster1.xml" /><Relationship Id="rId6" Type="http://schemas.openxmlformats.org/officeDocument/2006/relationships/slide" Target="slides/slide5.xml" /><Relationship Id="rId11" Type="http://schemas.openxmlformats.org/officeDocument/2006/relationships/slide" Target="slides/slide10.xml" /><Relationship Id="rId24" Type="http://schemas.openxmlformats.org/officeDocument/2006/relationships/tableStyles" Target="tableStyles.xml" /><Relationship Id="rId5" Type="http://schemas.openxmlformats.org/officeDocument/2006/relationships/slide" Target="slides/slide4.xml" /><Relationship Id="rId15" Type="http://schemas.openxmlformats.org/officeDocument/2006/relationships/slide" Target="slides/slide14.xml" /><Relationship Id="rId23" Type="http://schemas.openxmlformats.org/officeDocument/2006/relationships/theme" Target="theme/theme1.xml" /><Relationship Id="rId10" Type="http://schemas.openxmlformats.org/officeDocument/2006/relationships/slide" Target="slides/slide9.xml" /><Relationship Id="rId19" Type="http://schemas.openxmlformats.org/officeDocument/2006/relationships/slide" Target="slides/slide18.xml" /><Relationship Id="rId4" Type="http://schemas.openxmlformats.org/officeDocument/2006/relationships/slide" Target="slides/slide3.xml" /><Relationship Id="rId9" Type="http://schemas.openxmlformats.org/officeDocument/2006/relationships/slide" Target="slides/slide8.xml" /><Relationship Id="rId14" Type="http://schemas.openxmlformats.org/officeDocument/2006/relationships/slide" Target="slides/slide13.xml" /><Relationship Id="rId22" Type="http://schemas.openxmlformats.org/officeDocument/2006/relationships/viewProps" Target="viewProps.xml" 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 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51A8CFE-C827-9944-AF03-B4233D0F13F7}" type="datetimeFigureOut">
              <a:rPr lang="fr-FR" smtClean="0"/>
              <a:pPr/>
              <a:t>17/02/2022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63A7C1C-97FB-0C42-9DDC-AE5306E2AA0F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860627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A3E5375-F423-B047-B673-110758E6DF2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9D5A7345-2439-2043-B4C9-EE8796C46E9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FE81E823-534A-404C-9DA8-4E75EC2DDE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542222-C64A-4D4F-9E09-09EC9545AD7A}" type="datetimeFigureOut">
              <a:rPr lang="fr-FR" smtClean="0"/>
              <a:pPr/>
              <a:t>17/02/2022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163CCDFF-9FE6-5D48-80D5-6D4076C087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7C70B1B-1DD8-2145-9B62-1ACF4E9EC7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A8137-D4A2-8F42-B2BA-EC79B10ED909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179608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EECA173-F76A-B34C-8D78-66C7B22DDB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8DDD5C1B-AFC5-F647-8865-9979F93226B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2180051E-1D8F-BA4B-AC9A-2A1882E89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542222-C64A-4D4F-9E09-09EC9545AD7A}" type="datetimeFigureOut">
              <a:rPr lang="fr-FR" smtClean="0"/>
              <a:pPr/>
              <a:t>17/02/2022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8351202-F1C7-454D-94D5-9EEDDA50B6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1C5AAF0-BF5A-E045-B189-7132C5686A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A8137-D4A2-8F42-B2BA-EC79B10ED909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400169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C5E0EE2F-8F68-314F-8FA8-AFD522400C6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F83DEA87-B3E8-8D41-9025-F789AC290D5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14AA3EB-28B3-534B-ADD1-AD73CD1E42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542222-C64A-4D4F-9E09-09EC9545AD7A}" type="datetimeFigureOut">
              <a:rPr lang="fr-FR" smtClean="0"/>
              <a:pPr/>
              <a:t>17/02/2022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F1C95BD6-6753-A14C-A984-6DD157D789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BF5EE30B-A787-0644-AD59-1DB1FAB619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A8137-D4A2-8F42-B2BA-EC79B10ED909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135963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3525569-2D1D-2443-91D8-4B64104285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88925"/>
            <a:ext cx="11449050" cy="854075"/>
          </a:xfrm>
          <a:ln>
            <a:solidFill>
              <a:schemeClr val="accent1"/>
            </a:solidFill>
          </a:ln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9CB06C86-5A1A-DB47-BB6A-26958C39B9A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1000" y="1371600"/>
            <a:ext cx="11449050" cy="4805363"/>
          </a:xfrm>
          <a:ln>
            <a:solidFill>
              <a:schemeClr val="accent1"/>
            </a:solidFill>
          </a:ln>
        </p:spPr>
        <p:txBody>
          <a:bodyPr/>
          <a:lstStyle>
            <a:lvl1pPr>
              <a:defRPr sz="2400"/>
            </a:lvl1pPr>
          </a:lstStyle>
          <a:p>
            <a:r>
              <a:rPr lang="fr-FR" dirty="0"/>
              <a:t>Modifier les styles du texte du masque
Deuxième niveau
Troisième niveau
Quatrième niveau
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F2AAF69-0BE0-0A42-96F7-E5C90539B4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542222-C64A-4D4F-9E09-09EC9545AD7A}" type="datetimeFigureOut">
              <a:rPr lang="fr-FR" smtClean="0"/>
              <a:pPr/>
              <a:t>17/02/2022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8F1C1028-4CE6-8342-8A34-59A641EF31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F9BAEE3-4CC9-7147-A1DA-B7E3C918A6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A8137-D4A2-8F42-B2BA-EC79B10ED909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702694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2C18301-B327-9B4E-B7BA-4D3AB6D70B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0A5ECA4-AE7E-6641-B7F6-CF9BB4237F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25A978F3-303E-C542-88E3-F24AFE1DE8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542222-C64A-4D4F-9E09-09EC9545AD7A}" type="datetimeFigureOut">
              <a:rPr lang="fr-FR" smtClean="0"/>
              <a:pPr/>
              <a:t>17/02/2022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524C09-7405-D242-A765-5CB4477E46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3502259-715C-6D4A-AE92-A2ED74F207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A8137-D4A2-8F42-B2BA-EC79B10ED909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898077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2DE38DD-ED51-1844-B7B4-AFF39EAAD4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DFCB9780-7203-194D-B162-DC7FEC2B36A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6B338A1-5D49-6B43-B251-82D29D2F5A0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1D66AF5C-3E9A-DC4F-AAC6-F9C55EA838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542222-C64A-4D4F-9E09-09EC9545AD7A}" type="datetimeFigureOut">
              <a:rPr lang="fr-FR" smtClean="0"/>
              <a:pPr/>
              <a:t>17/02/2022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41D2BD74-BBBC-EA4D-8344-81EC92D240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457F546A-45FD-EA41-972A-1821B226AA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A8137-D4A2-8F42-B2BA-EC79B10ED909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406440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0438FD1-5730-1D49-877C-95F8E534E8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B92AA419-4011-F64B-BFA6-CFF2B1B423F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7FE40D2F-0BC1-6D42-B83A-AFC7F0AAB2A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C1289EAE-2394-3540-A494-5064E2CAACA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2EA1A903-8FC5-894C-949B-9E3EB615677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9B0591AC-8B50-084D-9C3E-5DC55909D9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542222-C64A-4D4F-9E09-09EC9545AD7A}" type="datetimeFigureOut">
              <a:rPr lang="fr-FR" smtClean="0"/>
              <a:pPr/>
              <a:t>17/02/2022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CC2762FF-0900-0A41-90AD-873DF870CE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3E424A3B-B8C7-7149-A28B-4478012B8A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A8137-D4A2-8F42-B2BA-EC79B10ED909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085740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C1C0ADD-A5BE-834F-96FD-03F03C1A5A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6CD95318-64B0-E241-AA7B-3A13AC9264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542222-C64A-4D4F-9E09-09EC9545AD7A}" type="datetimeFigureOut">
              <a:rPr lang="fr-FR" smtClean="0"/>
              <a:pPr/>
              <a:t>17/02/2022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6840550-BB9E-824A-9380-C1F11A121E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901BED40-3650-924A-913E-417646BA4C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A8137-D4A2-8F42-B2BA-EC79B10ED909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304456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C4C45426-5017-824A-832F-FF8ACB9633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542222-C64A-4D4F-9E09-09EC9545AD7A}" type="datetimeFigureOut">
              <a:rPr lang="fr-FR" smtClean="0"/>
              <a:pPr/>
              <a:t>17/02/2022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81B7F098-6351-BC45-ACBC-AEEF821A40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12E98FCB-4639-E648-B009-FE37EB9E12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A8137-D4A2-8F42-B2BA-EC79B10ED909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055885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7E7CBDD-DE7C-4A44-BD71-24EB33D62A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99EB3382-0A5C-AE4D-84CA-5F8796206DA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0D4C06D6-D1BC-4640-BA1D-9D4A4AC25C7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AB7AFB2E-AC39-264C-90DB-31438022AE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542222-C64A-4D4F-9E09-09EC9545AD7A}" type="datetimeFigureOut">
              <a:rPr lang="fr-FR" smtClean="0"/>
              <a:pPr/>
              <a:t>17/02/2022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31B1563-8766-AE45-8E1C-36B75E3371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A79DAE-7B38-994C-9584-BD3CE8FD27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A8137-D4A2-8F42-B2BA-EC79B10ED909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713380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17A8D7F-522C-AB48-BE6E-D5007BBC15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FCFDD217-C181-E04E-AD33-EE533304B5C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AEE1BB22-C7BB-F242-9642-DCE61C0922D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713C61BF-957F-C54D-9DEA-0157DFEA78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542222-C64A-4D4F-9E09-09EC9545AD7A}" type="datetimeFigureOut">
              <a:rPr lang="fr-FR" smtClean="0"/>
              <a:pPr/>
              <a:t>17/02/2022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45ACEC11-A0AE-884A-83DB-99089D6E5F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2FD9492E-1B4B-E843-8D61-7DDEF10B0B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A8137-D4A2-8F42-B2BA-EC79B10ED909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913854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 /><Relationship Id="rId3" Type="http://schemas.openxmlformats.org/officeDocument/2006/relationships/slideLayout" Target="../slideLayouts/slideLayout3.xml" /><Relationship Id="rId7" Type="http://schemas.openxmlformats.org/officeDocument/2006/relationships/slideLayout" Target="../slideLayouts/slideLayout7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1" Type="http://schemas.openxmlformats.org/officeDocument/2006/relationships/slideLayout" Target="../slideLayouts/slideLayout1.xml" /><Relationship Id="rId6" Type="http://schemas.openxmlformats.org/officeDocument/2006/relationships/slideLayout" Target="../slideLayouts/slideLayout6.xml" /><Relationship Id="rId11" Type="http://schemas.openxmlformats.org/officeDocument/2006/relationships/slideLayout" Target="../slideLayouts/slideLayout11.xml" /><Relationship Id="rId5" Type="http://schemas.openxmlformats.org/officeDocument/2006/relationships/slideLayout" Target="../slideLayouts/slideLayout5.xml" /><Relationship Id="rId10" Type="http://schemas.openxmlformats.org/officeDocument/2006/relationships/slideLayout" Target="../slideLayouts/slideLayout10.xml" /><Relationship Id="rId4" Type="http://schemas.openxmlformats.org/officeDocument/2006/relationships/slideLayout" Target="../slideLayouts/slideLayout4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88CFE81-12D2-654B-A8D1-E499AAFA74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8311E1A-5E62-2541-ABBD-17B0559BF2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F9E44459-C01C-A944-8542-61AF5CEC0E0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542222-C64A-4D4F-9E09-09EC9545AD7A}" type="datetimeFigureOut">
              <a:rPr lang="fr-FR" smtClean="0"/>
              <a:pPr/>
              <a:t>17/02/2022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B60C2AEB-1CE8-504A-8A51-9C0E0B2B3E4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E1302F04-F146-4F4B-A066-11FD2EC7EFC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6A8137-D4A2-8F42-B2BA-EC79B10ED909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28566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 /><Relationship Id="rId1" Type="http://schemas.openxmlformats.org/officeDocument/2006/relationships/slideLayout" Target="../slideLayouts/slideLayout1.xml" 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somipev.ma/" TargetMode="External" /><Relationship Id="rId1" Type="http://schemas.openxmlformats.org/officeDocument/2006/relationships/slideLayout" Target="../slideLayouts/slideLayout2.xml" 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 /><Relationship Id="rId1" Type="http://schemas.openxmlformats.org/officeDocument/2006/relationships/slideLayout" Target="../slideLayouts/slideLayout2.xml" 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 /><Relationship Id="rId2" Type="http://schemas.openxmlformats.org/officeDocument/2006/relationships/hyperlink" Target="http://www.somipev.ma/" TargetMode="External" /><Relationship Id="rId1" Type="http://schemas.openxmlformats.org/officeDocument/2006/relationships/slideLayout" Target="../slideLayouts/slideLayout2.xml" /><Relationship Id="rId6" Type="http://schemas.openxmlformats.org/officeDocument/2006/relationships/image" Target="../media/image5.jpeg" /><Relationship Id="rId5" Type="http://schemas.openxmlformats.org/officeDocument/2006/relationships/image" Target="../media/image4.jpeg" /><Relationship Id="rId4" Type="http://schemas.openxmlformats.org/officeDocument/2006/relationships/image" Target="../media/image3.jpeg" 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 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 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ctrTitle"/>
          </p:nvPr>
        </p:nvSpPr>
        <p:spPr>
          <a:xfrm>
            <a:off x="914400" y="1357298"/>
            <a:ext cx="10363200" cy="1470025"/>
          </a:xfrm>
        </p:spPr>
        <p:txBody>
          <a:bodyPr>
            <a:normAutofit/>
          </a:bodyPr>
          <a:lstStyle/>
          <a:p>
            <a:r>
              <a:rPr lang="ar-EG" sz="8000" b="1" dirty="0">
                <a:solidFill>
                  <a:srgbClr val="FF0000"/>
                </a:solidFill>
                <a:latin typeface="Adobe Arabic" pitchFamily="18" charset="-78"/>
                <a:ea typeface="Arial Unicode MS" pitchFamily="34" charset="-128"/>
                <a:cs typeface="Adobe Arabic" pitchFamily="18" charset="-78"/>
              </a:rPr>
              <a:t>شرائح تحليل البول</a:t>
            </a:r>
            <a:endParaRPr lang="fr-FR" sz="8000" b="1" dirty="0">
              <a:solidFill>
                <a:srgbClr val="FF0000"/>
              </a:solidFill>
              <a:latin typeface="Adobe Arabic" pitchFamily="18" charset="-78"/>
              <a:ea typeface="Arial Unicode MS" pitchFamily="34" charset="-128"/>
              <a:cs typeface="Adobe Arabic" pitchFamily="18" charset="-78"/>
            </a:endParaRPr>
          </a:p>
        </p:txBody>
      </p:sp>
      <p:sp>
        <p:nvSpPr>
          <p:cNvPr id="5" name="Sous-titre 4"/>
          <p:cNvSpPr>
            <a:spLocks noGrp="1"/>
          </p:cNvSpPr>
          <p:nvPr>
            <p:ph type="subTitle" idx="1"/>
          </p:nvPr>
        </p:nvSpPr>
        <p:spPr>
          <a:xfrm>
            <a:off x="1904971" y="3786190"/>
            <a:ext cx="8534400" cy="2428868"/>
          </a:xfrm>
        </p:spPr>
        <p:txBody>
          <a:bodyPr>
            <a:noAutofit/>
          </a:bodyPr>
          <a:lstStyle/>
          <a:p>
            <a:r>
              <a:rPr lang="ar-EG" sz="4400" b="1" dirty="0">
                <a:solidFill>
                  <a:srgbClr val="00B050"/>
                </a:solidFill>
                <a:latin typeface="Adobe Arabic" pitchFamily="18" charset="-78"/>
                <a:ea typeface="Arial Unicode MS" pitchFamily="34" charset="-128"/>
                <a:cs typeface="Adobe Arabic" pitchFamily="18" charset="-78"/>
              </a:rPr>
              <a:t>فـحـص ســريــري ضـروري</a:t>
            </a:r>
            <a:endParaRPr lang="fr-FR" sz="4400" b="1" dirty="0">
              <a:solidFill>
                <a:srgbClr val="00B050"/>
              </a:solidFill>
              <a:latin typeface="Adobe Arabic" pitchFamily="18" charset="-78"/>
              <a:ea typeface="Arial Unicode MS" pitchFamily="34" charset="-128"/>
              <a:cs typeface="Adobe Arabic" pitchFamily="18" charset="-78"/>
            </a:endParaRPr>
          </a:p>
          <a:p>
            <a:r>
              <a:rPr lang="ar-EG" sz="4400" b="1" dirty="0">
                <a:solidFill>
                  <a:schemeClr val="tx1"/>
                </a:solidFill>
                <a:latin typeface="Adobe Arabic" pitchFamily="18" charset="-78"/>
                <a:ea typeface="Arial Unicode MS" pitchFamily="34" charset="-128"/>
                <a:cs typeface="Adobe Arabic" pitchFamily="18" charset="-78"/>
              </a:rPr>
              <a:t>أحمد عزيز </a:t>
            </a:r>
            <a:r>
              <a:rPr lang="ar-EG" sz="4400" b="1" dirty="0" err="1">
                <a:solidFill>
                  <a:schemeClr val="tx1"/>
                </a:solidFill>
                <a:latin typeface="Adobe Arabic" pitchFamily="18" charset="-78"/>
                <a:ea typeface="Arial Unicode MS" pitchFamily="34" charset="-128"/>
                <a:cs typeface="Adobe Arabic" pitchFamily="18" charset="-78"/>
              </a:rPr>
              <a:t>بـوصــفيــحـة</a:t>
            </a:r>
            <a:endParaRPr lang="fr-FR" sz="4400" b="1" dirty="0">
              <a:solidFill>
                <a:schemeClr val="tx1"/>
              </a:solidFill>
              <a:latin typeface="Adobe Arabic" pitchFamily="18" charset="-78"/>
              <a:ea typeface="Arial Unicode MS" pitchFamily="34" charset="-128"/>
              <a:cs typeface="Adobe Arabic" pitchFamily="18" charset="-78"/>
            </a:endParaRPr>
          </a:p>
          <a:p>
            <a:r>
              <a:rPr lang="ar-EG" sz="4400" b="1" dirty="0">
                <a:solidFill>
                  <a:srgbClr val="7030A0"/>
                </a:solidFill>
                <a:latin typeface="Adobe Arabic" pitchFamily="18" charset="-78"/>
                <a:ea typeface="Arial Unicode MS" pitchFamily="34" charset="-128"/>
                <a:cs typeface="Adobe Arabic" pitchFamily="18" charset="-78"/>
              </a:rPr>
              <a:t>20</a:t>
            </a:r>
            <a:r>
              <a:rPr lang="fr-FR" sz="4400" b="1" dirty="0">
                <a:solidFill>
                  <a:srgbClr val="7030A0"/>
                </a:solidFill>
                <a:latin typeface="Adobe Arabic" pitchFamily="18" charset="-78"/>
                <a:ea typeface="Arial Unicode MS" pitchFamily="34" charset="-128"/>
                <a:cs typeface="Adobe Arabic" pitchFamily="18" charset="-78"/>
              </a:rPr>
              <a:t>21</a:t>
            </a:r>
            <a:endParaRPr lang="ar-EG" sz="4400" b="1" dirty="0">
              <a:solidFill>
                <a:srgbClr val="7030A0"/>
              </a:solidFill>
              <a:latin typeface="Adobe Arabic" pitchFamily="18" charset="-78"/>
              <a:ea typeface="Arial Unicode MS" pitchFamily="34" charset="-128"/>
              <a:cs typeface="Adobe Arabic" pitchFamily="18" charset="-78"/>
            </a:endParaRPr>
          </a:p>
          <a:p>
            <a:endParaRPr lang="fr-FR" sz="4400" dirty="0">
              <a:solidFill>
                <a:schemeClr val="tx1"/>
              </a:solidFill>
              <a:latin typeface="Adobe Arabic" pitchFamily="18" charset="-78"/>
              <a:cs typeface="Adobe Arabic" pitchFamily="18" charset="-78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4" name="Rectangle 4"/>
          <p:cNvSpPr>
            <a:spLocks noGrp="1" noChangeArrowheads="1"/>
          </p:cNvSpPr>
          <p:nvPr>
            <p:ph type="ctrTitle"/>
          </p:nvPr>
        </p:nvSpPr>
        <p:spPr>
          <a:xfrm>
            <a:off x="431800" y="836613"/>
            <a:ext cx="11040533" cy="2547937"/>
          </a:xfrm>
          <a:ln>
            <a:solidFill>
              <a:schemeClr val="tx1"/>
            </a:solidFill>
          </a:ln>
        </p:spPr>
        <p:txBody>
          <a:bodyPr/>
          <a:lstStyle/>
          <a:p>
            <a:r>
              <a:rPr lang="ar-MA" b="1" dirty="0">
                <a:solidFill>
                  <a:srgbClr val="FF0000"/>
                </a:solidFill>
              </a:rPr>
              <a:t>التعفن البولي عند</a:t>
            </a:r>
            <a:r>
              <a:rPr lang="ar-MA" b="1" dirty="0"/>
              <a:t> </a:t>
            </a:r>
            <a:r>
              <a:rPr lang="ar-MA" b="1" dirty="0">
                <a:solidFill>
                  <a:srgbClr val="008000"/>
                </a:solidFill>
              </a:rPr>
              <a:t>الطفل المغربي </a:t>
            </a:r>
            <a:br>
              <a:rPr lang="fr-FR" dirty="0"/>
            </a:br>
            <a:br>
              <a:rPr lang="fr-FR" dirty="0"/>
            </a:br>
            <a:r>
              <a:rPr lang="fr-FR" sz="2800" dirty="0"/>
              <a:t>Infection Urinaire de l’Enfant</a:t>
            </a:r>
            <a:r>
              <a:rPr lang="ar-MA" sz="2800" dirty="0"/>
              <a:t> </a:t>
            </a:r>
            <a:r>
              <a:rPr lang="fr-FR" sz="2800" dirty="0"/>
              <a:t>Marocain</a:t>
            </a:r>
          </a:p>
        </p:txBody>
      </p:sp>
      <p:sp>
        <p:nvSpPr>
          <p:cNvPr id="61445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2639484" y="4005263"/>
            <a:ext cx="8790553" cy="2255837"/>
          </a:xfrm>
          <a:ln>
            <a:solidFill>
              <a:schemeClr val="tx1"/>
            </a:solidFill>
          </a:ln>
        </p:spPr>
        <p:txBody>
          <a:bodyPr/>
          <a:lstStyle/>
          <a:p>
            <a:pPr algn="r">
              <a:lnSpc>
                <a:spcPct val="110000"/>
              </a:lnSpc>
            </a:pPr>
            <a:r>
              <a:rPr lang="ar-MA" sz="3600" b="1" dirty="0">
                <a:latin typeface="Verdana" pitchFamily="34" charset="0"/>
              </a:rPr>
              <a:t>أحمد عزيز </a:t>
            </a:r>
            <a:r>
              <a:rPr lang="ar-MA" sz="3600" b="1" dirty="0" err="1">
                <a:latin typeface="Verdana" pitchFamily="34" charset="0"/>
              </a:rPr>
              <a:t>بوصفيــحـة</a:t>
            </a:r>
            <a:endParaRPr lang="fr-FR" sz="3600" b="1" dirty="0">
              <a:latin typeface="Verdana" pitchFamily="34" charset="0"/>
            </a:endParaRPr>
          </a:p>
        </p:txBody>
      </p:sp>
      <p:pic>
        <p:nvPicPr>
          <p:cNvPr id="61446" name="Picture 6" descr="j1RUInVt-analyse-d-urines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31800" y="4005264"/>
            <a:ext cx="2023533" cy="22685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141289"/>
            <a:ext cx="10972800" cy="777875"/>
          </a:xfrm>
          <a:ln>
            <a:solidFill>
              <a:schemeClr val="tx1"/>
            </a:solidFill>
          </a:ln>
        </p:spPr>
        <p:txBody>
          <a:bodyPr/>
          <a:lstStyle/>
          <a:p>
            <a:r>
              <a:rPr lang="ar-MA" b="1" dirty="0">
                <a:solidFill>
                  <a:srgbClr val="FF0000"/>
                </a:solidFill>
              </a:rPr>
              <a:t>مريم 12 شه</a:t>
            </a:r>
            <a:r>
              <a:rPr lang="ar-EG" b="1" dirty="0">
                <a:solidFill>
                  <a:srgbClr val="FF0000"/>
                </a:solidFill>
              </a:rPr>
              <a:t>ــ</a:t>
            </a:r>
            <a:r>
              <a:rPr lang="ar-MA" b="1" dirty="0">
                <a:solidFill>
                  <a:srgbClr val="FF0000"/>
                </a:solidFill>
              </a:rPr>
              <a:t>ر</a:t>
            </a:r>
            <a:endParaRPr lang="fr-FR" b="1" dirty="0">
              <a:solidFill>
                <a:srgbClr val="FF0000"/>
              </a:solidFill>
            </a:endParaRPr>
          </a:p>
        </p:txBody>
      </p:sp>
      <p:sp>
        <p:nvSpPr>
          <p:cNvPr id="634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006475"/>
            <a:ext cx="11597217" cy="5661025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fr-FR" sz="2800" dirty="0"/>
              <a:t>10h 00  du matin :  40°C depuis 3 j</a:t>
            </a:r>
          </a:p>
          <a:p>
            <a:pPr>
              <a:lnSpc>
                <a:spcPct val="100000"/>
              </a:lnSpc>
            </a:pPr>
            <a:r>
              <a:rPr lang="fr-FR" sz="2800" dirty="0"/>
              <a:t>Examen : BEG, Pas de foyer infectieux</a:t>
            </a:r>
          </a:p>
          <a:p>
            <a:pPr>
              <a:lnSpc>
                <a:spcPct val="100000"/>
              </a:lnSpc>
            </a:pPr>
            <a:r>
              <a:rPr lang="fr-FR" sz="2800" dirty="0"/>
              <a:t>Bandelette Réactives : GB +  et  Nitrite +</a:t>
            </a:r>
          </a:p>
          <a:p>
            <a:pPr>
              <a:lnSpc>
                <a:spcPct val="100000"/>
              </a:lnSpc>
            </a:pPr>
            <a:r>
              <a:rPr lang="fr-FR" sz="2800" dirty="0"/>
              <a:t>CAT :</a:t>
            </a:r>
          </a:p>
          <a:p>
            <a:pPr>
              <a:lnSpc>
                <a:spcPct val="100000"/>
              </a:lnSpc>
            </a:pPr>
            <a:r>
              <a:rPr lang="fr-FR" sz="2800" dirty="0"/>
              <a:t>11h 30 : ED de l’ECBU : GB à  40 x 10</a:t>
            </a:r>
            <a:r>
              <a:rPr lang="fr-FR" sz="2800" baseline="30000" dirty="0"/>
              <a:t>5</a:t>
            </a:r>
            <a:r>
              <a:rPr lang="fr-FR" sz="2800" dirty="0"/>
              <a:t> Présence de BGN</a:t>
            </a:r>
          </a:p>
          <a:p>
            <a:pPr>
              <a:lnSpc>
                <a:spcPct val="100000"/>
              </a:lnSpc>
            </a:pPr>
            <a:r>
              <a:rPr lang="fr-FR" sz="2800" dirty="0"/>
              <a:t>12h 00 : </a:t>
            </a:r>
            <a:r>
              <a:rPr lang="fr-FR" sz="2800" dirty="0" err="1"/>
              <a:t>Ceftriaxone</a:t>
            </a:r>
            <a:r>
              <a:rPr lang="fr-FR" sz="2800" dirty="0"/>
              <a:t>:  50 </a:t>
            </a:r>
            <a:r>
              <a:rPr lang="fr-FR" sz="2800" dirty="0" err="1"/>
              <a:t>mkj</a:t>
            </a:r>
            <a:r>
              <a:rPr lang="fr-FR" sz="2800" dirty="0"/>
              <a:t> en 1 IM /j x 2j +  Antipyrétique</a:t>
            </a:r>
          </a:p>
          <a:p>
            <a:pPr>
              <a:lnSpc>
                <a:spcPct val="100000"/>
              </a:lnSpc>
            </a:pPr>
            <a:r>
              <a:rPr lang="fr-FR" sz="2800" dirty="0"/>
              <a:t>H 24 : Echo : RAS</a:t>
            </a:r>
          </a:p>
          <a:p>
            <a:pPr>
              <a:lnSpc>
                <a:spcPct val="100000"/>
              </a:lnSpc>
            </a:pPr>
            <a:r>
              <a:rPr lang="fr-FR" sz="2800" dirty="0"/>
              <a:t>H48 : </a:t>
            </a:r>
          </a:p>
          <a:p>
            <a:pPr lvl="1">
              <a:lnSpc>
                <a:spcPct val="100000"/>
              </a:lnSpc>
            </a:pPr>
            <a:r>
              <a:rPr lang="fr-FR" sz="2800" dirty="0"/>
              <a:t>Apyrexie</a:t>
            </a:r>
          </a:p>
          <a:p>
            <a:pPr lvl="1">
              <a:lnSpc>
                <a:spcPct val="100000"/>
              </a:lnSpc>
            </a:pPr>
            <a:r>
              <a:rPr lang="fr-FR" sz="2800" dirty="0"/>
              <a:t>E. Coli à 30 10</a:t>
            </a:r>
            <a:r>
              <a:rPr lang="fr-FR" sz="2800" baseline="30000" dirty="0"/>
              <a:t>4</a:t>
            </a:r>
            <a:r>
              <a:rPr lang="fr-FR" sz="2800" dirty="0"/>
              <a:t>  Sensible aux C3G et au CTX:  CTX  x 10 j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491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type="title"/>
          </p:nvPr>
        </p:nvSpPr>
        <p:spPr>
          <a:xfrm>
            <a:off x="624418" y="88901"/>
            <a:ext cx="11233149" cy="539750"/>
          </a:xfrm>
          <a:ln>
            <a:solidFill>
              <a:schemeClr val="tx1"/>
            </a:solidFill>
          </a:ln>
        </p:spPr>
        <p:txBody>
          <a:bodyPr>
            <a:normAutofit fontScale="90000"/>
          </a:bodyPr>
          <a:lstStyle/>
          <a:p>
            <a:r>
              <a:rPr lang="ar-MA" b="1" dirty="0">
                <a:solidFill>
                  <a:srgbClr val="FF0000"/>
                </a:solidFill>
              </a:rPr>
              <a:t>مريم 12 شه</a:t>
            </a:r>
            <a:r>
              <a:rPr lang="ar-EG" b="1" dirty="0">
                <a:solidFill>
                  <a:srgbClr val="FF0000"/>
                </a:solidFill>
              </a:rPr>
              <a:t>ــ</a:t>
            </a:r>
            <a:r>
              <a:rPr lang="ar-MA" b="1" dirty="0">
                <a:solidFill>
                  <a:srgbClr val="FF0000"/>
                </a:solidFill>
              </a:rPr>
              <a:t>ر</a:t>
            </a:r>
            <a:endParaRPr lang="fr-FR" b="1" dirty="0">
              <a:solidFill>
                <a:srgbClr val="FF0000"/>
              </a:solidFill>
            </a:endParaRPr>
          </a:p>
        </p:txBody>
      </p:sp>
      <p:sp>
        <p:nvSpPr>
          <p:cNvPr id="69636" name="Text Box 4"/>
          <p:cNvSpPr txBox="1">
            <a:spLocks noChangeArrowheads="1"/>
          </p:cNvSpPr>
          <p:nvPr/>
        </p:nvSpPr>
        <p:spPr bwMode="auto">
          <a:xfrm>
            <a:off x="6991351" y="739775"/>
            <a:ext cx="4866216" cy="581697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ct val="50000"/>
              </a:spcBef>
              <a:buFontTx/>
              <a:buChar char="•"/>
            </a:pPr>
            <a:r>
              <a:rPr lang="fr-FR" sz="2400" dirty="0"/>
              <a:t> IU + Fièvre = PNA</a:t>
            </a:r>
          </a:p>
          <a:p>
            <a:pPr>
              <a:lnSpc>
                <a:spcPct val="150000"/>
              </a:lnSpc>
              <a:spcBef>
                <a:spcPct val="50000"/>
              </a:spcBef>
              <a:buFontTx/>
              <a:buChar char="•"/>
            </a:pPr>
            <a:r>
              <a:rPr lang="fr-FR" sz="2400" dirty="0"/>
              <a:t> Fièvre isolée = Band. Réactives</a:t>
            </a:r>
          </a:p>
          <a:p>
            <a:pPr>
              <a:lnSpc>
                <a:spcPct val="150000"/>
              </a:lnSpc>
              <a:spcBef>
                <a:spcPct val="50000"/>
              </a:spcBef>
              <a:buFontTx/>
              <a:buChar char="•"/>
            </a:pPr>
            <a:r>
              <a:rPr lang="fr-FR" sz="2400" dirty="0"/>
              <a:t> GB + et Nitrites + : Forte VPP</a:t>
            </a:r>
          </a:p>
          <a:p>
            <a:pPr>
              <a:lnSpc>
                <a:spcPct val="150000"/>
              </a:lnSpc>
              <a:spcBef>
                <a:spcPct val="50000"/>
              </a:spcBef>
              <a:buFontTx/>
              <a:buChar char="•"/>
            </a:pPr>
            <a:r>
              <a:rPr lang="fr-FR" sz="2400" dirty="0"/>
              <a:t> ED dans l’Heure ++++++++++</a:t>
            </a:r>
          </a:p>
          <a:p>
            <a:pPr>
              <a:lnSpc>
                <a:spcPct val="150000"/>
              </a:lnSpc>
              <a:spcBef>
                <a:spcPct val="50000"/>
              </a:spcBef>
              <a:buFontTx/>
              <a:buChar char="•"/>
            </a:pPr>
            <a:r>
              <a:rPr lang="fr-FR" sz="2400" dirty="0"/>
              <a:t> SOMIPEV : </a:t>
            </a:r>
            <a:r>
              <a:rPr lang="fr-FR" sz="2400" dirty="0">
                <a:hlinkClick r:id="rId2"/>
              </a:rPr>
              <a:t>www.somipev.ma</a:t>
            </a:r>
            <a:r>
              <a:rPr lang="fr-FR" sz="2400" dirty="0"/>
              <a:t> </a:t>
            </a:r>
          </a:p>
          <a:p>
            <a:pPr lvl="1">
              <a:lnSpc>
                <a:spcPct val="150000"/>
              </a:lnSpc>
              <a:spcBef>
                <a:spcPct val="50000"/>
              </a:spcBef>
              <a:buFontTx/>
              <a:buChar char="•"/>
            </a:pPr>
            <a:r>
              <a:rPr lang="fr-FR" sz="2400" dirty="0"/>
              <a:t>Ambulatoire, IV: 2j C3G</a:t>
            </a:r>
            <a:r>
              <a:rPr lang="ar-EG" sz="2400" dirty="0"/>
              <a:t> </a:t>
            </a:r>
            <a:r>
              <a:rPr lang="fr-FR" sz="2400" dirty="0"/>
              <a:t> + 10j VO</a:t>
            </a:r>
          </a:p>
          <a:p>
            <a:pPr>
              <a:lnSpc>
                <a:spcPct val="150000"/>
              </a:lnSpc>
              <a:spcBef>
                <a:spcPct val="50000"/>
              </a:spcBef>
              <a:buFontTx/>
              <a:buChar char="•"/>
            </a:pPr>
            <a:r>
              <a:rPr lang="fr-FR" sz="2400" dirty="0"/>
              <a:t> Echo : Obligatoire</a:t>
            </a:r>
          </a:p>
          <a:p>
            <a:pPr>
              <a:lnSpc>
                <a:spcPct val="150000"/>
              </a:lnSpc>
              <a:spcBef>
                <a:spcPct val="50000"/>
              </a:spcBef>
              <a:buFontTx/>
              <a:buChar char="•"/>
            </a:pPr>
            <a:r>
              <a:rPr lang="fr-FR" sz="2400" dirty="0"/>
              <a:t>Pas d’ECBU de Contrôle</a:t>
            </a: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228601" y="739775"/>
            <a:ext cx="6686550" cy="5661025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>
            <a:noAutofit/>
          </a:bodyPr>
          <a:lstStyle/>
          <a:p>
            <a:pPr marL="228600" marR="0" lvl="0" indent="-228600" algn="l" defTabSz="914400" rtl="0" eaLnBrk="1" fontAlgn="auto" latinLnBrk="0" hangingPunct="1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20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10h 00  du matin :  40°C depuis 3 j</a:t>
            </a:r>
          </a:p>
          <a:p>
            <a:pPr marL="228600" marR="0" lvl="0" indent="-228600" algn="l" defTabSz="914400" rtl="0" eaLnBrk="1" fontAlgn="auto" latinLnBrk="0" hangingPunct="1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20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Examen : BEG, Pas de foyer infectieux</a:t>
            </a:r>
          </a:p>
          <a:p>
            <a:pPr marL="228600" marR="0" lvl="0" indent="-228600" algn="l" defTabSz="914400" rtl="0" eaLnBrk="1" fontAlgn="auto" latinLnBrk="0" hangingPunct="1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20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Bandelette Réactives : GB +  et  Nitrite +</a:t>
            </a:r>
          </a:p>
          <a:p>
            <a:pPr marL="228600" marR="0" lvl="0" indent="-228600" algn="l" defTabSz="914400" rtl="0" eaLnBrk="1" fontAlgn="auto" latinLnBrk="0" hangingPunct="1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20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CAT :</a:t>
            </a:r>
          </a:p>
          <a:p>
            <a:pPr marL="228600" marR="0" lvl="0" indent="-228600" algn="l" defTabSz="914400" rtl="0" eaLnBrk="1" fontAlgn="auto" latinLnBrk="0" hangingPunct="1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20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11h 30 : ED de l’ECBU : GB à  40 x 10</a:t>
            </a:r>
            <a:r>
              <a:rPr kumimoji="0" lang="fr-FR" sz="2000" b="0" i="0" u="none" strike="noStrike" kern="1200" cap="none" spc="0" normalizeH="0" baseline="3000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5</a:t>
            </a:r>
            <a:r>
              <a:rPr kumimoji="0" lang="fr-FR" sz="20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Présence de BGN</a:t>
            </a:r>
          </a:p>
          <a:p>
            <a:pPr marL="228600" marR="0" lvl="0" indent="-228600" algn="l" defTabSz="914400" rtl="0" eaLnBrk="1" fontAlgn="auto" latinLnBrk="0" hangingPunct="1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20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12h 00 : Ceftriaxone:  50 mkj en 1 IM /j x 2j +  Antipyrétique</a:t>
            </a:r>
          </a:p>
          <a:p>
            <a:pPr marL="228600" marR="0" lvl="0" indent="-228600" algn="l" defTabSz="914400" rtl="0" eaLnBrk="1" fontAlgn="auto" latinLnBrk="0" hangingPunct="1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20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 24 : Echo : RAS</a:t>
            </a:r>
          </a:p>
          <a:p>
            <a:pPr marL="228600" marR="0" lvl="0" indent="-228600" algn="l" defTabSz="914400" rtl="0" eaLnBrk="1" fontAlgn="auto" latinLnBrk="0" hangingPunct="1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20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H48 : </a:t>
            </a:r>
          </a:p>
          <a:p>
            <a:pPr marL="685800" marR="0" lvl="1" indent="-228600" algn="l" defTabSz="914400" rtl="0" eaLnBrk="1" fontAlgn="auto" latinLnBrk="0" hangingPunct="1">
              <a:lnSpc>
                <a:spcPct val="15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20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Apyrexie</a:t>
            </a:r>
          </a:p>
          <a:p>
            <a:pPr marL="685800" marR="0" lvl="1" indent="-228600" algn="l" defTabSz="914400" rtl="0" eaLnBrk="1" fontAlgn="auto" latinLnBrk="0" hangingPunct="1">
              <a:lnSpc>
                <a:spcPct val="15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20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E. Coli à 30 10</a:t>
            </a:r>
            <a:r>
              <a:rPr kumimoji="0" lang="fr-FR" sz="2000" b="0" i="0" u="none" strike="noStrike" kern="1200" cap="none" spc="0" normalizeH="0" baseline="3000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4</a:t>
            </a:r>
            <a:r>
              <a:rPr kumimoji="0" lang="fr-FR" sz="20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Sensible aux C3G et au CTX:  CTX  x 10 j</a:t>
            </a:r>
            <a:endParaRPr kumimoji="0" lang="fr-FR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ChangeArrowheads="1"/>
          </p:cNvSpPr>
          <p:nvPr>
            <p:ph type="title"/>
          </p:nvPr>
        </p:nvSpPr>
        <p:spPr>
          <a:xfrm>
            <a:off x="624418" y="146050"/>
            <a:ext cx="11135783" cy="673100"/>
          </a:xfrm>
          <a:ln>
            <a:solidFill>
              <a:schemeClr val="tx1"/>
            </a:solidFill>
          </a:ln>
        </p:spPr>
        <p:txBody>
          <a:bodyPr/>
          <a:lstStyle/>
          <a:p>
            <a:r>
              <a:rPr lang="ar-MA" b="1">
                <a:solidFill>
                  <a:srgbClr val="FF0000"/>
                </a:solidFill>
              </a:rPr>
              <a:t>عمر 75 يوم</a:t>
            </a:r>
            <a:endParaRPr lang="fr-FR" b="1">
              <a:solidFill>
                <a:srgbClr val="FF0000"/>
              </a:solidFill>
            </a:endParaRPr>
          </a:p>
        </p:txBody>
      </p:sp>
      <p:sp>
        <p:nvSpPr>
          <p:cNvPr id="655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09550" y="895350"/>
            <a:ext cx="11760201" cy="5219700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>
              <a:lnSpc>
                <a:spcPct val="140000"/>
              </a:lnSpc>
            </a:pPr>
            <a:r>
              <a:rPr lang="fr-FR" dirty="0"/>
              <a:t>9 h 00 : 39 °C depuis </a:t>
            </a:r>
            <a:r>
              <a:rPr lang="ar-MA" dirty="0"/>
              <a:t>2 </a:t>
            </a:r>
            <a:r>
              <a:rPr lang="fr-FR" dirty="0"/>
              <a:t>j, BEG, pas de foyer </a:t>
            </a:r>
          </a:p>
          <a:p>
            <a:pPr>
              <a:lnSpc>
                <a:spcPct val="140000"/>
              </a:lnSpc>
            </a:pPr>
            <a:r>
              <a:rPr lang="fr-FR" dirty="0"/>
              <a:t>Bandelettes Réactives: GB </a:t>
            </a:r>
            <a:r>
              <a:rPr lang="fr-FR" dirty="0" err="1"/>
              <a:t>nég</a:t>
            </a:r>
            <a:r>
              <a:rPr lang="fr-FR" dirty="0"/>
              <a:t> et Nitrites </a:t>
            </a:r>
            <a:r>
              <a:rPr lang="fr-FR" dirty="0" err="1"/>
              <a:t>neg</a:t>
            </a:r>
            <a:r>
              <a:rPr lang="fr-FR" dirty="0"/>
              <a:t> </a:t>
            </a:r>
            <a:r>
              <a:rPr lang="fr-FR" sz="1800" b="1" dirty="0">
                <a:solidFill>
                  <a:srgbClr val="FF0000"/>
                </a:solidFill>
              </a:rPr>
              <a:t>(BU  Pour Infect Urinaire à utiliser après âge de 3 mois)</a:t>
            </a:r>
          </a:p>
          <a:p>
            <a:pPr>
              <a:lnSpc>
                <a:spcPct val="140000"/>
              </a:lnSpc>
            </a:pPr>
            <a:r>
              <a:rPr lang="fr-FR" dirty="0"/>
              <a:t>CAT :    ECBU puis Hospitalisation </a:t>
            </a:r>
          </a:p>
          <a:p>
            <a:pPr>
              <a:lnSpc>
                <a:spcPct val="140000"/>
              </a:lnSpc>
            </a:pPr>
            <a:r>
              <a:rPr lang="fr-FR" dirty="0"/>
              <a:t>10 h 30 par téléphone : ED de l’ECBU : BGN et GB à 35 10</a:t>
            </a:r>
            <a:r>
              <a:rPr lang="fr-FR" baseline="30000" dirty="0"/>
              <a:t>6</a:t>
            </a:r>
          </a:p>
          <a:p>
            <a:pPr>
              <a:lnSpc>
                <a:spcPct val="140000"/>
              </a:lnSpc>
            </a:pPr>
            <a:r>
              <a:rPr lang="fr-FR" dirty="0"/>
              <a:t>H 24 : Echo : UHN Bilatérale</a:t>
            </a:r>
          </a:p>
          <a:p>
            <a:pPr>
              <a:lnSpc>
                <a:spcPct val="140000"/>
              </a:lnSpc>
            </a:pPr>
            <a:r>
              <a:rPr lang="fr-FR" dirty="0"/>
              <a:t>C3G </a:t>
            </a:r>
            <a:r>
              <a:rPr lang="fr-FR" dirty="0">
                <a:solidFill>
                  <a:srgbClr val="FF0000"/>
                </a:solidFill>
              </a:rPr>
              <a:t>+ </a:t>
            </a:r>
            <a:r>
              <a:rPr lang="fr-FR" dirty="0" err="1">
                <a:solidFill>
                  <a:srgbClr val="FF0000"/>
                </a:solidFill>
              </a:rPr>
              <a:t>Genta</a:t>
            </a:r>
            <a:r>
              <a:rPr lang="fr-FR" dirty="0">
                <a:solidFill>
                  <a:srgbClr val="FF0000"/>
                </a:solidFill>
              </a:rPr>
              <a:t> </a:t>
            </a:r>
          </a:p>
          <a:p>
            <a:pPr>
              <a:lnSpc>
                <a:spcPct val="140000"/>
              </a:lnSpc>
            </a:pPr>
            <a:r>
              <a:rPr lang="fr-FR" dirty="0"/>
              <a:t>H48 :  </a:t>
            </a:r>
            <a:r>
              <a:rPr lang="fr-FR" dirty="0" err="1"/>
              <a:t>Klebsiella</a:t>
            </a:r>
            <a:r>
              <a:rPr lang="fr-FR" dirty="0"/>
              <a:t> p. 10</a:t>
            </a:r>
            <a:r>
              <a:rPr lang="fr-FR" baseline="30000" dirty="0"/>
              <a:t>7       </a:t>
            </a:r>
            <a:r>
              <a:rPr lang="fr-FR" dirty="0"/>
              <a:t>Sensible aux C3G. </a:t>
            </a:r>
          </a:p>
          <a:p>
            <a:pPr lvl="1">
              <a:lnSpc>
                <a:spcPct val="140000"/>
              </a:lnSpc>
            </a:pPr>
            <a:r>
              <a:rPr lang="fr-FR" dirty="0"/>
              <a:t>Arrêt </a:t>
            </a:r>
            <a:r>
              <a:rPr lang="fr-FR" dirty="0" err="1"/>
              <a:t>Genta</a:t>
            </a:r>
            <a:r>
              <a:rPr lang="fr-FR" dirty="0"/>
              <a:t>  continuer C3G IV pour terminer 10j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3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3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3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539" grpId="0" build="p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ChangeArrowheads="1"/>
          </p:cNvSpPr>
          <p:nvPr>
            <p:ph type="title"/>
          </p:nvPr>
        </p:nvSpPr>
        <p:spPr>
          <a:xfrm>
            <a:off x="624418" y="146050"/>
            <a:ext cx="11135783" cy="711200"/>
          </a:xfrm>
          <a:ln>
            <a:solidFill>
              <a:schemeClr val="tx1"/>
            </a:solidFill>
          </a:ln>
        </p:spPr>
        <p:txBody>
          <a:bodyPr/>
          <a:lstStyle/>
          <a:p>
            <a:r>
              <a:rPr lang="ar-MA" b="1">
                <a:solidFill>
                  <a:srgbClr val="FF0000"/>
                </a:solidFill>
              </a:rPr>
              <a:t>عمر 75 يوم</a:t>
            </a:r>
            <a:endParaRPr lang="fr-FR" b="1">
              <a:solidFill>
                <a:srgbClr val="FF0000"/>
              </a:solidFill>
            </a:endParaRPr>
          </a:p>
        </p:txBody>
      </p:sp>
      <p:sp>
        <p:nvSpPr>
          <p:cNvPr id="70660" name="Text Box 4"/>
          <p:cNvSpPr txBox="1">
            <a:spLocks noChangeArrowheads="1"/>
          </p:cNvSpPr>
          <p:nvPr/>
        </p:nvSpPr>
        <p:spPr bwMode="auto">
          <a:xfrm>
            <a:off x="6286501" y="1047750"/>
            <a:ext cx="5818718" cy="547842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fr-FR" sz="2000" dirty="0"/>
              <a:t> Fièvre isolée = Band </a:t>
            </a:r>
            <a:r>
              <a:rPr lang="fr-FR" sz="2000" dirty="0" err="1"/>
              <a:t>React</a:t>
            </a:r>
            <a:r>
              <a:rPr lang="fr-FR" sz="2000" dirty="0"/>
              <a:t> si ≥ 3 mois</a:t>
            </a:r>
            <a:endParaRPr lang="ar-EG" sz="2000" dirty="0"/>
          </a:p>
          <a:p>
            <a:pPr>
              <a:spcBef>
                <a:spcPct val="50000"/>
              </a:spcBef>
              <a:buFontTx/>
              <a:buChar char="•"/>
            </a:pPr>
            <a:r>
              <a:rPr lang="fr-FR" sz="2000" dirty="0"/>
              <a:t>Toujours garçon: jet urinaire? Jamais sondage !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fr-FR" sz="2000" dirty="0"/>
              <a:t> Bandelettes  pour Infect Urinaire : </a:t>
            </a:r>
          </a:p>
          <a:p>
            <a:pPr>
              <a:spcBef>
                <a:spcPct val="50000"/>
              </a:spcBef>
            </a:pPr>
            <a:r>
              <a:rPr lang="fr-FR" sz="2000" dirty="0"/>
              <a:t>                     « CI » Avant 3 mois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fr-FR" sz="2000" dirty="0"/>
              <a:t> Fièvre ≥ 38°5 avant 3 mois = Hospitalisation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fr-FR" sz="2000" dirty="0"/>
              <a:t> ED de ECBU dans l’Heure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fr-FR" sz="2000" dirty="0"/>
              <a:t> Echo : Obligatoire</a:t>
            </a:r>
          </a:p>
          <a:p>
            <a:pPr>
              <a:spcBef>
                <a:spcPct val="50000"/>
              </a:spcBef>
              <a:buFontTx/>
              <a:buChar char="•"/>
            </a:pPr>
            <a:endParaRPr lang="fr-FR" sz="2000" dirty="0"/>
          </a:p>
          <a:p>
            <a:pPr>
              <a:spcBef>
                <a:spcPct val="50000"/>
              </a:spcBef>
              <a:buFontTx/>
              <a:buChar char="•"/>
            </a:pPr>
            <a:r>
              <a:rPr lang="fr-FR" sz="2000" dirty="0"/>
              <a:t> </a:t>
            </a:r>
            <a:r>
              <a:rPr lang="fr-FR" sz="2000" dirty="0" err="1"/>
              <a:t>Somipev</a:t>
            </a:r>
            <a:r>
              <a:rPr lang="fr-FR" sz="2000" dirty="0"/>
              <a:t> :</a:t>
            </a:r>
          </a:p>
          <a:p>
            <a:pPr marL="179388" lvl="1">
              <a:spcBef>
                <a:spcPct val="50000"/>
              </a:spcBef>
              <a:buFontTx/>
              <a:buChar char="•"/>
            </a:pPr>
            <a:r>
              <a:rPr lang="fr-FR" sz="2000" dirty="0"/>
              <a:t> </a:t>
            </a:r>
            <a:r>
              <a:rPr lang="fr-FR" sz="2000" dirty="0" err="1"/>
              <a:t>Genta</a:t>
            </a:r>
            <a:r>
              <a:rPr lang="fr-FR" sz="2000" dirty="0"/>
              <a:t> si ≤ 3 mois  et ou Malformation</a:t>
            </a:r>
          </a:p>
          <a:p>
            <a:pPr marL="179388" lvl="1">
              <a:spcBef>
                <a:spcPct val="50000"/>
              </a:spcBef>
              <a:buFontTx/>
              <a:buChar char="•"/>
            </a:pPr>
            <a:r>
              <a:rPr lang="fr-FR" sz="2000" dirty="0"/>
              <a:t> </a:t>
            </a:r>
            <a:r>
              <a:rPr lang="fr-FR" sz="2000" dirty="0" err="1"/>
              <a:t>Genta</a:t>
            </a:r>
            <a:r>
              <a:rPr lang="fr-FR" sz="2000" dirty="0"/>
              <a:t>: seulement 2 j</a:t>
            </a:r>
          </a:p>
          <a:p>
            <a:pPr marL="179388" lvl="1">
              <a:spcBef>
                <a:spcPct val="50000"/>
              </a:spcBef>
              <a:buFontTx/>
              <a:buChar char="•"/>
            </a:pPr>
            <a:r>
              <a:rPr lang="fr-FR" sz="2000" dirty="0"/>
              <a:t> Pas d’ECBU de </a:t>
            </a:r>
            <a:r>
              <a:rPr lang="fr-FR" sz="2000" dirty="0" err="1"/>
              <a:t>Controle</a:t>
            </a:r>
            <a:endParaRPr lang="fr-FR" sz="2000" dirty="0"/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209551" y="895350"/>
            <a:ext cx="5943599" cy="5962650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>
            <a:noAutofit/>
          </a:bodyPr>
          <a:lstStyle/>
          <a:p>
            <a:pPr marL="228600" marR="0" lvl="0" indent="-228600" algn="l" defTabSz="914400" rtl="0" eaLnBrk="1" fontAlgn="auto" latinLnBrk="0" hangingPunct="1">
              <a:lnSpc>
                <a:spcPct val="14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9 h 00 : 39 °C depuis </a:t>
            </a:r>
            <a:r>
              <a:rPr kumimoji="0" lang="ar-MA" sz="20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 </a:t>
            </a: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j, BEG, pas de foyer </a:t>
            </a:r>
          </a:p>
          <a:p>
            <a:pPr marL="228600" marR="0" lvl="0" indent="-228600" algn="l" defTabSz="914400" rtl="0" eaLnBrk="1" fontAlgn="auto" latinLnBrk="0" hangingPunct="1">
              <a:lnSpc>
                <a:spcPct val="14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fr-FR" sz="2000" dirty="0"/>
              <a:t>Bon jet urinaire </a:t>
            </a:r>
            <a:r>
              <a:rPr lang="fr-FR" sz="2400" b="1" dirty="0">
                <a:solidFill>
                  <a:srgbClr val="FF0000"/>
                </a:solidFill>
              </a:rPr>
              <a:t>(</a:t>
            </a:r>
            <a:r>
              <a:rPr lang="ar-EG" sz="2400" b="1" dirty="0" err="1">
                <a:solidFill>
                  <a:srgbClr val="FF0000"/>
                </a:solidFill>
              </a:rPr>
              <a:t>كا</a:t>
            </a:r>
            <a:r>
              <a:rPr lang="ar-EG" sz="2400" b="1" dirty="0">
                <a:solidFill>
                  <a:srgbClr val="FF0000"/>
                </a:solidFill>
              </a:rPr>
              <a:t> </a:t>
            </a:r>
            <a:r>
              <a:rPr lang="ar-EG" sz="2400" b="1" dirty="0" err="1">
                <a:solidFill>
                  <a:srgbClr val="FF0000"/>
                </a:solidFill>
              </a:rPr>
              <a:t>يطوش</a:t>
            </a:r>
            <a:r>
              <a:rPr lang="ar-EG" sz="2400" b="1" dirty="0">
                <a:solidFill>
                  <a:srgbClr val="FF0000"/>
                </a:solidFill>
              </a:rPr>
              <a:t> </a:t>
            </a:r>
            <a:r>
              <a:rPr lang="fr-FR" sz="2400" b="1" dirty="0">
                <a:solidFill>
                  <a:srgbClr val="FF0000"/>
                </a:solidFill>
              </a:rPr>
              <a:t>)</a:t>
            </a:r>
            <a:endParaRPr kumimoji="0" lang="fr-FR" sz="24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14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Bandelettes Réactives: GB – et Nitrites – </a:t>
            </a: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(BU pour </a:t>
            </a:r>
            <a:r>
              <a:rPr kumimoji="0" lang="fr-FR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Inf</a:t>
            </a: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fr-FR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Urin</a:t>
            </a: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à utiliser après âge de 3 mois)</a:t>
            </a:r>
          </a:p>
          <a:p>
            <a:pPr marL="228600" marR="0" lvl="0" indent="-228600" algn="l" defTabSz="914400" rtl="0" eaLnBrk="1" fontAlgn="auto" latinLnBrk="0" hangingPunct="1">
              <a:lnSpc>
                <a:spcPct val="14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CAT :    ECBU puis Hospitalisation </a:t>
            </a:r>
          </a:p>
          <a:p>
            <a:pPr marL="228600" marR="0" lvl="0" indent="-228600" algn="l" defTabSz="914400" rtl="0" eaLnBrk="1" fontAlgn="auto" latinLnBrk="0" hangingPunct="1">
              <a:lnSpc>
                <a:spcPct val="14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10 h 30 par téléphone :</a:t>
            </a:r>
          </a:p>
          <a:p>
            <a:pPr marL="228600" marR="0" lvl="0" indent="-228600" algn="l" defTabSz="914400" rtl="0" eaLnBrk="1" fontAlgn="auto" latinLnBrk="0" hangingPunct="1">
              <a:lnSpc>
                <a:spcPct val="14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ED de l’ECBU : BGN et GB à 35 10</a:t>
            </a:r>
            <a:r>
              <a:rPr kumimoji="0" lang="fr-FR" sz="2000" b="0" i="0" u="none" strike="noStrike" kern="1200" cap="none" spc="0" normalizeH="0" baseline="3000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6</a:t>
            </a:r>
          </a:p>
          <a:p>
            <a:pPr marL="228600" marR="0" lvl="0" indent="-228600" algn="l" defTabSz="914400" rtl="0" eaLnBrk="1" fontAlgn="auto" latinLnBrk="0" hangingPunct="1">
              <a:lnSpc>
                <a:spcPct val="14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 24 : Echo : UHN Bilatérale</a:t>
            </a:r>
          </a:p>
          <a:p>
            <a:pPr marL="228600" marR="0" lvl="0" indent="-228600" algn="l" defTabSz="914400" rtl="0" eaLnBrk="1" fontAlgn="auto" latinLnBrk="0" hangingPunct="1">
              <a:lnSpc>
                <a:spcPct val="14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C3G + </a:t>
            </a:r>
            <a:r>
              <a:rPr kumimoji="0" lang="fr-FR" sz="20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Genta</a:t>
            </a: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</a:p>
          <a:p>
            <a:pPr marL="228600" marR="0" lvl="0" indent="-228600" algn="l" defTabSz="914400" rtl="0" eaLnBrk="1" fontAlgn="auto" latinLnBrk="0" hangingPunct="1">
              <a:lnSpc>
                <a:spcPct val="14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H48 :  </a:t>
            </a:r>
            <a:r>
              <a:rPr kumimoji="0" lang="fr-FR" sz="20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Klebsiella</a:t>
            </a: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p. 10</a:t>
            </a:r>
            <a:r>
              <a:rPr kumimoji="0" lang="fr-FR" sz="2000" b="0" i="0" u="none" strike="noStrike" kern="1200" cap="none" spc="0" normalizeH="0" baseline="3000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7       </a:t>
            </a: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Sensible aux C3G. </a:t>
            </a:r>
          </a:p>
          <a:p>
            <a:pPr marL="685800" marR="0" lvl="1" indent="-228600" algn="l" defTabSz="914400" rtl="0" eaLnBrk="1" fontAlgn="auto" latinLnBrk="0" hangingPunct="1">
              <a:lnSpc>
                <a:spcPct val="14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Arrêt </a:t>
            </a:r>
            <a:r>
              <a:rPr kumimoji="0" lang="fr-FR" sz="20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Genta</a:t>
            </a: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continuer C3G IV pour terminer 10j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Grp="1" noChangeArrowheads="1"/>
          </p:cNvSpPr>
          <p:nvPr>
            <p:ph type="title"/>
          </p:nvPr>
        </p:nvSpPr>
        <p:spPr>
          <a:xfrm>
            <a:off x="624417" y="127001"/>
            <a:ext cx="10972800" cy="565149"/>
          </a:xfrm>
          <a:ln>
            <a:solidFill>
              <a:schemeClr val="tx1"/>
            </a:solidFill>
          </a:ln>
        </p:spPr>
        <p:txBody>
          <a:bodyPr>
            <a:normAutofit fontScale="90000"/>
          </a:bodyPr>
          <a:lstStyle/>
          <a:p>
            <a:r>
              <a:rPr lang="ar-MA" sz="4000" b="1" dirty="0">
                <a:solidFill>
                  <a:srgbClr val="FF0000"/>
                </a:solidFill>
              </a:rPr>
              <a:t>ليل</a:t>
            </a:r>
            <a:r>
              <a:rPr lang="ar-EG" sz="4000" b="1" dirty="0">
                <a:solidFill>
                  <a:srgbClr val="FF0000"/>
                </a:solidFill>
              </a:rPr>
              <a:t>ى</a:t>
            </a:r>
            <a:r>
              <a:rPr lang="ar-MA" sz="4000" b="1" dirty="0">
                <a:solidFill>
                  <a:srgbClr val="FF0000"/>
                </a:solidFill>
              </a:rPr>
              <a:t> 5 سنوات</a:t>
            </a:r>
            <a:endParaRPr lang="fr-FR" sz="4000" b="1" dirty="0">
              <a:solidFill>
                <a:srgbClr val="FF0000"/>
              </a:solidFill>
            </a:endParaRPr>
          </a:p>
        </p:txBody>
      </p:sp>
      <p:sp>
        <p:nvSpPr>
          <p:cNvPr id="71685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133350" y="692150"/>
            <a:ext cx="11925300" cy="5861050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fr-FR" sz="2000" dirty="0"/>
              <a:t>17 h 00,         </a:t>
            </a:r>
            <a:r>
              <a:rPr lang="ar-MA" sz="2000" dirty="0"/>
              <a:t>37</a:t>
            </a:r>
            <a:r>
              <a:rPr lang="fr-FR" sz="2000" dirty="0"/>
              <a:t>°8    depuis 2 j</a:t>
            </a:r>
          </a:p>
          <a:p>
            <a:r>
              <a:rPr lang="fr-FR" sz="2000" dirty="0"/>
              <a:t>Signes Fonctionnels :</a:t>
            </a:r>
          </a:p>
          <a:p>
            <a:pPr lvl="1"/>
            <a:r>
              <a:rPr lang="fr-FR" sz="2000" dirty="0"/>
              <a:t>Dysurie, brûlures mictionnelles     </a:t>
            </a:r>
            <a:r>
              <a:rPr lang="ar-MA" sz="2000" b="1" dirty="0" err="1"/>
              <a:t>احريقة</a:t>
            </a:r>
            <a:r>
              <a:rPr lang="ar-MA" sz="2000" b="1" dirty="0"/>
              <a:t> </a:t>
            </a:r>
            <a:r>
              <a:rPr lang="ar-MA" sz="2000" b="1" dirty="0" err="1"/>
              <a:t>البولة</a:t>
            </a:r>
            <a:r>
              <a:rPr lang="fr-FR" sz="2000" dirty="0"/>
              <a:t>, pollakiurie, impériosité mictionnelle</a:t>
            </a:r>
          </a:p>
          <a:p>
            <a:pPr lvl="1"/>
            <a:r>
              <a:rPr lang="fr-FR" sz="2000" dirty="0"/>
              <a:t>Douleurs hypogastriques surtout </a:t>
            </a:r>
            <a:r>
              <a:rPr lang="fr-FR" sz="2000" dirty="0" err="1"/>
              <a:t>sus-pubiennes</a:t>
            </a:r>
            <a:endParaRPr lang="ar-MA" sz="2000" dirty="0"/>
          </a:p>
          <a:p>
            <a:r>
              <a:rPr lang="fr-FR" sz="2000" dirty="0"/>
              <a:t>2 Cystites (6 derniers mois)</a:t>
            </a:r>
          </a:p>
          <a:p>
            <a:r>
              <a:rPr lang="fr-FR" sz="2000" dirty="0"/>
              <a:t>Examen clinique :   BEG, pas de masse ni douleurs lombaires</a:t>
            </a:r>
          </a:p>
          <a:p>
            <a:pPr lvl="1"/>
            <a:r>
              <a:rPr lang="fr-FR" sz="2000" dirty="0"/>
              <a:t>Urines Troubles</a:t>
            </a:r>
          </a:p>
          <a:p>
            <a:r>
              <a:rPr lang="fr-FR" sz="2000" dirty="0"/>
              <a:t>CAT :  17h 30 : Band. </a:t>
            </a:r>
            <a:r>
              <a:rPr lang="fr-FR" sz="2000" dirty="0" err="1"/>
              <a:t>Réact</a:t>
            </a:r>
            <a:r>
              <a:rPr lang="fr-FR" sz="2000" dirty="0"/>
              <a:t>    : GB + et Nitrites +</a:t>
            </a:r>
          </a:p>
          <a:p>
            <a:r>
              <a:rPr lang="fr-FR" sz="2000" dirty="0"/>
              <a:t>18h 30 : ED de l’ECBU : BGN et GB à 25 x 10</a:t>
            </a:r>
            <a:r>
              <a:rPr lang="fr-FR" sz="2000" baseline="30000" dirty="0"/>
              <a:t>7</a:t>
            </a:r>
          </a:p>
          <a:p>
            <a:r>
              <a:rPr lang="fr-FR" sz="2000" dirty="0"/>
              <a:t>Echographie : RAS</a:t>
            </a:r>
          </a:p>
          <a:p>
            <a:r>
              <a:rPr lang="fr-FR" sz="2000" dirty="0"/>
              <a:t>Lutte contre Facteurs de Risque de l'infection : réplétion rectale (constipation, encoprésie), instabilité vésicale, (garçon: circoncision) prépuce physiologiquement étroit,</a:t>
            </a:r>
            <a:r>
              <a:rPr lang="ar-EG" sz="2000" dirty="0"/>
              <a:t> </a:t>
            </a:r>
            <a:r>
              <a:rPr lang="fr-FR" sz="2000" dirty="0"/>
              <a:t>hygiène périnéale (toilette d’avant en arrière)</a:t>
            </a:r>
          </a:p>
          <a:p>
            <a:r>
              <a:rPr lang="fr-FR" sz="2000" dirty="0"/>
              <a:t>Boissons abondantes +  </a:t>
            </a:r>
            <a:r>
              <a:rPr lang="fr-FR" sz="2000" dirty="0" err="1"/>
              <a:t>Cefixime</a:t>
            </a:r>
            <a:r>
              <a:rPr lang="fr-FR" sz="2000" dirty="0"/>
              <a:t> : Poids x 2 /j x 5j</a:t>
            </a:r>
          </a:p>
          <a:p>
            <a:r>
              <a:rPr lang="fr-FR" sz="2000" dirty="0"/>
              <a:t>H48 : E. Coli Sensible au Cotrimoxazole</a:t>
            </a:r>
          </a:p>
          <a:p>
            <a:r>
              <a:rPr lang="fr-FR" sz="2000" dirty="0" err="1"/>
              <a:t>Antibioprophylaxie</a:t>
            </a:r>
            <a:r>
              <a:rPr lang="fr-FR" sz="2000" dirty="0"/>
              <a:t>  au Cotrimoxazole x 1 an puis évaluation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685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2"/>
          <p:cNvSpPr>
            <a:spLocks noGrp="1" noChangeArrowheads="1"/>
          </p:cNvSpPr>
          <p:nvPr>
            <p:ph type="title"/>
          </p:nvPr>
        </p:nvSpPr>
        <p:spPr>
          <a:xfrm>
            <a:off x="624417" y="1"/>
            <a:ext cx="10972800" cy="620714"/>
          </a:xfrm>
          <a:ln>
            <a:solidFill>
              <a:schemeClr val="tx1"/>
            </a:solidFill>
          </a:ln>
        </p:spPr>
        <p:txBody>
          <a:bodyPr>
            <a:normAutofit fontScale="90000"/>
          </a:bodyPr>
          <a:lstStyle/>
          <a:p>
            <a:r>
              <a:rPr lang="ar-MA" sz="4000" b="1" dirty="0">
                <a:solidFill>
                  <a:srgbClr val="FF0000"/>
                </a:solidFill>
              </a:rPr>
              <a:t>لي</a:t>
            </a:r>
            <a:r>
              <a:rPr lang="ar-EG" sz="4000" b="1" dirty="0" err="1">
                <a:solidFill>
                  <a:srgbClr val="FF0000"/>
                </a:solidFill>
              </a:rPr>
              <a:t>لى</a:t>
            </a:r>
            <a:r>
              <a:rPr lang="ar-MA" sz="4000" b="1" dirty="0">
                <a:solidFill>
                  <a:srgbClr val="FF0000"/>
                </a:solidFill>
              </a:rPr>
              <a:t> 5 سنوات</a:t>
            </a:r>
            <a:endParaRPr lang="fr-FR" sz="4000" b="1" dirty="0">
              <a:solidFill>
                <a:srgbClr val="FF0000"/>
              </a:solidFill>
            </a:endParaRPr>
          </a:p>
        </p:txBody>
      </p:sp>
      <p:sp>
        <p:nvSpPr>
          <p:cNvPr id="77828" name="Text Box 4"/>
          <p:cNvSpPr txBox="1">
            <a:spLocks noChangeArrowheads="1"/>
          </p:cNvSpPr>
          <p:nvPr/>
        </p:nvSpPr>
        <p:spPr bwMode="auto">
          <a:xfrm>
            <a:off x="7448550" y="1082219"/>
            <a:ext cx="4552950" cy="470898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fr-FR" sz="2400" dirty="0"/>
              <a:t> IU sans Fièvre = Cystite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fr-FR" sz="2400" dirty="0"/>
              <a:t> Maroc: Impériosité = Brulure</a:t>
            </a:r>
          </a:p>
          <a:p>
            <a:pPr>
              <a:lnSpc>
                <a:spcPct val="200000"/>
              </a:lnSpc>
              <a:spcBef>
                <a:spcPct val="50000"/>
              </a:spcBef>
              <a:buFontTx/>
              <a:buChar char="•"/>
            </a:pPr>
            <a:r>
              <a:rPr lang="fr-FR" sz="2400" dirty="0"/>
              <a:t> 3 cystites = Cystite à répétition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fr-FR" sz="2400" dirty="0"/>
              <a:t> Examen des Urines +++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fr-FR" sz="2400" dirty="0"/>
              <a:t> ED au Téléphone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fr-FR" sz="2400" dirty="0"/>
              <a:t> Facteurs de risque +++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fr-FR" sz="2400" dirty="0"/>
              <a:t> AB par VO x 5j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fr-FR" sz="2400" dirty="0" err="1"/>
              <a:t>Antibioprophylaxie</a:t>
            </a:r>
            <a:endParaRPr lang="fr-FR" sz="2400" dirty="0"/>
          </a:p>
        </p:txBody>
      </p:sp>
      <p:sp>
        <p:nvSpPr>
          <p:cNvPr id="6" name="Rectangle 5"/>
          <p:cNvSpPr txBox="1">
            <a:spLocks noChangeArrowheads="1"/>
          </p:cNvSpPr>
          <p:nvPr/>
        </p:nvSpPr>
        <p:spPr>
          <a:xfrm>
            <a:off x="133350" y="692150"/>
            <a:ext cx="7239000" cy="6165850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>
            <a:noAutofit/>
          </a:bodyPr>
          <a:lstStyle/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17 h 00,         </a:t>
            </a:r>
            <a:r>
              <a:rPr kumimoji="0" lang="ar-MA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37</a:t>
            </a:r>
            <a:r>
              <a:rPr kumimoji="0" lang="fr-FR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°8    depuis 2 j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Signes Fonctionnels :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Dysurie, brûlures mictionnelles     </a:t>
            </a:r>
            <a:r>
              <a:rPr kumimoji="0" lang="ar-MA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احريقة البولة</a:t>
            </a:r>
            <a:r>
              <a:rPr kumimoji="0" lang="fr-FR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pollakiurie, impériosité mictionnelle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Douleurs hypogastriques surtout sus-pubiennes</a:t>
            </a:r>
            <a:endParaRPr kumimoji="0" lang="ar-MA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 Cystites (6 derniers mois)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Examen clinique :   BEG, pas de masse ni douleurs lombaires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Urines Troubles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CAT :  17h 30 : Band. Réact    : GB + et Nitrites +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18h 30 : ED de l’ECBU : BGN et GB à 25 x 10</a:t>
            </a:r>
            <a:r>
              <a:rPr kumimoji="0" lang="fr-FR" b="0" i="0" u="none" strike="noStrike" kern="1200" cap="none" spc="0" normalizeH="0" baseline="3000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7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Echographie : RAS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Lutte contre Facteurs de Risque de l'infection : réplétion rectale (constipation, encoprésie), instabilité vésicale, (garçon: circoncision) prépuce physiologiquement étroit,</a:t>
            </a:r>
            <a:r>
              <a:rPr kumimoji="0" lang="ar-EG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fr-FR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hygiène périnéale (toilette d’avant en arrière)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Boissons abondantes +  Cefixime : Poids x 2 /j x 5j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H48 : E. Coli Sensible au Cotrimoxazole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Antibioprophylaxie  au Cotrimoxazole x 1 an puis évaluation</a:t>
            </a:r>
            <a:endParaRPr kumimoji="0" lang="fr-FR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274639"/>
            <a:ext cx="10972800" cy="706437"/>
          </a:xfrm>
          <a:ln>
            <a:solidFill>
              <a:schemeClr val="tx1"/>
            </a:solidFill>
          </a:ln>
        </p:spPr>
        <p:txBody>
          <a:bodyPr/>
          <a:lstStyle/>
          <a:p>
            <a:pPr algn="l"/>
            <a:r>
              <a:rPr lang="fr-FR" sz="4000"/>
              <a:t>Diagnostic de l’IU</a:t>
            </a:r>
          </a:p>
        </p:txBody>
      </p:sp>
      <p:sp>
        <p:nvSpPr>
          <p:cNvPr id="583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0500" y="1052513"/>
            <a:ext cx="11582400" cy="5573712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>
              <a:lnSpc>
                <a:spcPct val="90000"/>
              </a:lnSpc>
            </a:pPr>
            <a:r>
              <a:rPr lang="fr-FR" b="1" dirty="0">
                <a:solidFill>
                  <a:srgbClr val="FF0000"/>
                </a:solidFill>
              </a:rPr>
              <a:t>Prélèvement des Urines : </a:t>
            </a:r>
          </a:p>
          <a:p>
            <a:pPr lvl="1">
              <a:lnSpc>
                <a:spcPct val="90000"/>
              </a:lnSpc>
            </a:pPr>
            <a:r>
              <a:rPr lang="fr-FR" dirty="0"/>
              <a:t>Par le médecin si possible !</a:t>
            </a:r>
          </a:p>
          <a:p>
            <a:pPr lvl="1">
              <a:lnSpc>
                <a:spcPct val="90000"/>
              </a:lnSpc>
            </a:pPr>
            <a:r>
              <a:rPr lang="fr-FR" dirty="0"/>
              <a:t>Toilette périnée .. Voir le jet urinaire chez le garçon : Valves de l’</a:t>
            </a:r>
            <a:r>
              <a:rPr lang="fr-FR" dirty="0" err="1"/>
              <a:t>urétre</a:t>
            </a:r>
            <a:r>
              <a:rPr lang="fr-FR" dirty="0"/>
              <a:t> postérieure</a:t>
            </a:r>
          </a:p>
          <a:p>
            <a:pPr lvl="1">
              <a:lnSpc>
                <a:spcPct val="90000"/>
              </a:lnSpc>
            </a:pPr>
            <a:r>
              <a:rPr lang="fr-FR" dirty="0"/>
              <a:t>En milieu du jet (fillette : sondage vésicale, pas de sondage chez garçon)</a:t>
            </a:r>
          </a:p>
          <a:p>
            <a:pPr lvl="1">
              <a:lnSpc>
                <a:spcPct val="90000"/>
              </a:lnSpc>
            </a:pPr>
            <a:r>
              <a:rPr lang="fr-FR" dirty="0"/>
              <a:t>Dépistage ++++ Bandelettes Réactives </a:t>
            </a:r>
          </a:p>
          <a:p>
            <a:pPr>
              <a:lnSpc>
                <a:spcPct val="90000"/>
              </a:lnSpc>
            </a:pPr>
            <a:r>
              <a:rPr lang="fr-FR" b="1" dirty="0">
                <a:solidFill>
                  <a:srgbClr val="FF0000"/>
                </a:solidFill>
              </a:rPr>
              <a:t>Examen directe : +++</a:t>
            </a:r>
          </a:p>
          <a:p>
            <a:pPr lvl="1">
              <a:lnSpc>
                <a:spcPct val="90000"/>
              </a:lnSpc>
            </a:pPr>
            <a:r>
              <a:rPr lang="fr-FR" dirty="0"/>
              <a:t>Réponse en 1 heure !</a:t>
            </a:r>
          </a:p>
          <a:p>
            <a:pPr lvl="1">
              <a:lnSpc>
                <a:spcPct val="90000"/>
              </a:lnSpc>
            </a:pPr>
            <a:r>
              <a:rPr lang="fr-FR" dirty="0"/>
              <a:t>GB : </a:t>
            </a:r>
          </a:p>
          <a:p>
            <a:pPr lvl="2">
              <a:lnSpc>
                <a:spcPct val="90000"/>
              </a:lnSpc>
            </a:pPr>
            <a:r>
              <a:rPr lang="fr-FR" sz="2400" dirty="0"/>
              <a:t>Seuil de positivité ≥ 10</a:t>
            </a:r>
            <a:r>
              <a:rPr lang="fr-FR" sz="2400" baseline="30000" dirty="0"/>
              <a:t>4 </a:t>
            </a:r>
            <a:r>
              <a:rPr lang="fr-FR" sz="2400" dirty="0"/>
              <a:t>/ ml    (10 /mm</a:t>
            </a:r>
            <a:r>
              <a:rPr lang="fr-FR" sz="2400" baseline="30000" dirty="0"/>
              <a:t>3</a:t>
            </a:r>
            <a:r>
              <a:rPr lang="fr-FR" sz="2400" dirty="0"/>
              <a:t>)</a:t>
            </a:r>
          </a:p>
          <a:p>
            <a:pPr lvl="2">
              <a:lnSpc>
                <a:spcPct val="90000"/>
              </a:lnSpc>
            </a:pPr>
            <a:r>
              <a:rPr lang="fr-FR" sz="2400" dirty="0" err="1"/>
              <a:t>Leucocyturie</a:t>
            </a:r>
            <a:r>
              <a:rPr lang="fr-FR" sz="2400" dirty="0"/>
              <a:t> Absente seule : VPN excellente !</a:t>
            </a:r>
          </a:p>
          <a:p>
            <a:pPr lvl="2">
              <a:lnSpc>
                <a:spcPct val="90000"/>
              </a:lnSpc>
            </a:pPr>
            <a:r>
              <a:rPr lang="fr-FR" sz="2400" dirty="0"/>
              <a:t>Présente seule :  Valeur </a:t>
            </a:r>
            <a:r>
              <a:rPr lang="fr-FR" sz="2400" dirty="0" err="1"/>
              <a:t>Prédict</a:t>
            </a:r>
            <a:r>
              <a:rPr lang="fr-FR" sz="2400" dirty="0"/>
              <a:t> Positive :  faible </a:t>
            </a:r>
          </a:p>
          <a:p>
            <a:pPr lvl="3">
              <a:lnSpc>
                <a:spcPct val="90000"/>
              </a:lnSpc>
            </a:pPr>
            <a:r>
              <a:rPr lang="fr-FR" sz="2400" dirty="0" err="1"/>
              <a:t>vulvovaginite</a:t>
            </a:r>
            <a:r>
              <a:rPr lang="fr-FR" sz="2400" dirty="0"/>
              <a:t>, syndrome de Kawasaki, urétrite, posthite, IU décapitée.</a:t>
            </a:r>
            <a:endParaRPr lang="fr-FR" sz="2400" baseline="30000" dirty="0"/>
          </a:p>
          <a:p>
            <a:pPr lvl="1">
              <a:lnSpc>
                <a:spcPct val="90000"/>
              </a:lnSpc>
            </a:pPr>
            <a:r>
              <a:rPr lang="fr-FR" dirty="0"/>
              <a:t>Présence de Bactéries = souvent  ≥ 10</a:t>
            </a:r>
            <a:r>
              <a:rPr lang="fr-FR" baseline="30000" dirty="0"/>
              <a:t>5</a:t>
            </a:r>
            <a:r>
              <a:rPr lang="fr-FR" dirty="0"/>
              <a:t> UFC/ml (urines non centrifugées)</a:t>
            </a:r>
          </a:p>
          <a:p>
            <a:pPr lvl="1">
              <a:lnSpc>
                <a:spcPct val="90000"/>
              </a:lnSpc>
            </a:pPr>
            <a:r>
              <a:rPr lang="fr-FR" dirty="0" err="1"/>
              <a:t>Leucocyturie</a:t>
            </a:r>
            <a:r>
              <a:rPr lang="fr-FR" dirty="0"/>
              <a:t> ET Bactériurie Négatives à l’ED = </a:t>
            </a:r>
            <a:r>
              <a:rPr lang="fr-FR" b="1" dirty="0">
                <a:solidFill>
                  <a:srgbClr val="FF0000"/>
                </a:solidFill>
              </a:rPr>
              <a:t>Pas d’IU</a:t>
            </a:r>
          </a:p>
        </p:txBody>
      </p:sp>
      <p:pic>
        <p:nvPicPr>
          <p:cNvPr id="58372" name="Picture 4" descr="j1RUInVt-analyse-d-urines"/>
          <p:cNvPicPr>
            <a:picLocks noChangeAspect="1" noChangeArrowheads="1"/>
          </p:cNvPicPr>
          <p:nvPr/>
        </p:nvPicPr>
        <p:blipFill>
          <a:blip r:embed="rId2"/>
          <a:srcRect l="20514" r="31191"/>
          <a:stretch>
            <a:fillRect/>
          </a:stretch>
        </p:blipFill>
        <p:spPr bwMode="auto">
          <a:xfrm>
            <a:off x="10191750" y="260350"/>
            <a:ext cx="1828800" cy="42481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1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1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371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2"/>
          <p:cNvSpPr>
            <a:spLocks noGrp="1" noChangeArrowheads="1"/>
          </p:cNvSpPr>
          <p:nvPr>
            <p:ph type="title"/>
          </p:nvPr>
        </p:nvSpPr>
        <p:spPr>
          <a:xfrm>
            <a:off x="624418" y="69850"/>
            <a:ext cx="6519340" cy="387350"/>
          </a:xfrm>
          <a:ln>
            <a:solidFill>
              <a:schemeClr val="tx1"/>
            </a:solidFill>
          </a:ln>
        </p:spPr>
        <p:txBody>
          <a:bodyPr>
            <a:normAutofit fontScale="90000"/>
          </a:bodyPr>
          <a:lstStyle/>
          <a:p>
            <a:pPr algn="l"/>
            <a:r>
              <a:rPr lang="fr-FR" sz="2400" b="1">
                <a:solidFill>
                  <a:srgbClr val="FF0000"/>
                </a:solidFill>
              </a:rPr>
              <a:t>Conclusions</a:t>
            </a:r>
          </a:p>
        </p:txBody>
      </p:sp>
      <p:sp>
        <p:nvSpPr>
          <p:cNvPr id="788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4300" y="622300"/>
            <a:ext cx="7533218" cy="6235700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>
              <a:lnSpc>
                <a:spcPct val="80000"/>
              </a:lnSpc>
            </a:pPr>
            <a:r>
              <a:rPr lang="fr-FR" sz="1800" b="1" dirty="0">
                <a:solidFill>
                  <a:schemeClr val="accent4">
                    <a:lumMod val="50000"/>
                  </a:schemeClr>
                </a:solidFill>
              </a:rPr>
              <a:t>IU + Fièvre = PNA        IU sans Fièvre = Cystite</a:t>
            </a:r>
          </a:p>
          <a:p>
            <a:pPr>
              <a:lnSpc>
                <a:spcPct val="80000"/>
              </a:lnSpc>
            </a:pPr>
            <a:r>
              <a:rPr lang="fr-FR" sz="1800" b="1" dirty="0">
                <a:solidFill>
                  <a:schemeClr val="accent4">
                    <a:lumMod val="50000"/>
                  </a:schemeClr>
                </a:solidFill>
              </a:rPr>
              <a:t>Fièvre isolée = Band. Réactives si ≥ 3 mois</a:t>
            </a:r>
          </a:p>
          <a:p>
            <a:pPr>
              <a:lnSpc>
                <a:spcPct val="80000"/>
              </a:lnSpc>
            </a:pPr>
            <a:r>
              <a:rPr lang="fr-FR" sz="1800" b="1" dirty="0">
                <a:solidFill>
                  <a:schemeClr val="accent4">
                    <a:lumMod val="50000"/>
                  </a:schemeClr>
                </a:solidFill>
              </a:rPr>
              <a:t>IU sur ECBU  = GB ≥ 105 et   Bactéries ≥ 10</a:t>
            </a:r>
            <a:r>
              <a:rPr lang="fr-FR" sz="1800" b="1" baseline="30000" dirty="0">
                <a:solidFill>
                  <a:schemeClr val="accent4">
                    <a:lumMod val="50000"/>
                  </a:schemeClr>
                </a:solidFill>
              </a:rPr>
              <a:t>4         </a:t>
            </a:r>
            <a:r>
              <a:rPr lang="fr-FR" sz="1800" b="1" dirty="0">
                <a:solidFill>
                  <a:schemeClr val="accent2">
                    <a:lumMod val="50000"/>
                  </a:schemeClr>
                </a:solidFill>
              </a:rPr>
              <a:t>ED dans l’Heure +++</a:t>
            </a:r>
            <a:endParaRPr lang="fr-FR" sz="1800" b="1" baseline="30000" dirty="0">
              <a:solidFill>
                <a:schemeClr val="accent4">
                  <a:lumMod val="50000"/>
                </a:schemeClr>
              </a:solidFill>
            </a:endParaRPr>
          </a:p>
          <a:p>
            <a:pPr>
              <a:lnSpc>
                <a:spcPct val="80000"/>
              </a:lnSpc>
            </a:pPr>
            <a:r>
              <a:rPr lang="fr-FR" sz="1800" b="1" dirty="0" err="1">
                <a:solidFill>
                  <a:schemeClr val="accent4">
                    <a:lumMod val="50000"/>
                  </a:schemeClr>
                </a:solidFill>
              </a:rPr>
              <a:t>Prlèvement</a:t>
            </a:r>
            <a:r>
              <a:rPr lang="fr-FR" sz="1800" b="1" dirty="0">
                <a:solidFill>
                  <a:schemeClr val="accent4">
                    <a:lumMod val="50000"/>
                  </a:schemeClr>
                </a:solidFill>
              </a:rPr>
              <a:t> des Urines: Milieu du </a:t>
            </a:r>
            <a:r>
              <a:rPr lang="fr-FR" sz="1600" b="1" dirty="0">
                <a:solidFill>
                  <a:schemeClr val="accent4">
                    <a:lumMod val="50000"/>
                  </a:schemeClr>
                </a:solidFill>
              </a:rPr>
              <a:t>jet  (Garçon et grande fille) fillette : sondage </a:t>
            </a:r>
            <a:r>
              <a:rPr lang="fr-FR" sz="1600" b="1" dirty="0" err="1">
                <a:solidFill>
                  <a:schemeClr val="accent4">
                    <a:lumMod val="50000"/>
                  </a:schemeClr>
                </a:solidFill>
              </a:rPr>
              <a:t>vséical</a:t>
            </a:r>
            <a:endParaRPr lang="fr-FR" sz="1600" b="1" dirty="0">
              <a:solidFill>
                <a:schemeClr val="accent4">
                  <a:lumMod val="50000"/>
                </a:schemeClr>
              </a:solidFill>
            </a:endParaRPr>
          </a:p>
          <a:p>
            <a:pPr>
              <a:lnSpc>
                <a:spcPct val="80000"/>
              </a:lnSpc>
            </a:pPr>
            <a:r>
              <a:rPr lang="fr-FR" sz="1800" b="1" dirty="0">
                <a:solidFill>
                  <a:schemeClr val="accent4">
                    <a:lumMod val="50000"/>
                  </a:schemeClr>
                </a:solidFill>
              </a:rPr>
              <a:t>BU :  GB + et Nitrites + : Forte VPP        </a:t>
            </a:r>
          </a:p>
          <a:p>
            <a:pPr>
              <a:lnSpc>
                <a:spcPct val="80000"/>
              </a:lnSpc>
            </a:pPr>
            <a:r>
              <a:rPr lang="fr-FR" sz="1800" b="1" dirty="0">
                <a:solidFill>
                  <a:schemeClr val="accent1">
                    <a:lumMod val="75000"/>
                  </a:schemeClr>
                </a:solidFill>
              </a:rPr>
              <a:t>  SOMIPEV : Ambulatoire, 2j C3G + 10j         VO : </a:t>
            </a:r>
            <a:r>
              <a:rPr lang="fr-FR" sz="1800" b="1" dirty="0" err="1">
                <a:solidFill>
                  <a:schemeClr val="accent1">
                    <a:lumMod val="75000"/>
                  </a:schemeClr>
                </a:solidFill>
              </a:rPr>
              <a:t>Céfixime</a:t>
            </a:r>
            <a:r>
              <a:rPr lang="fr-FR" sz="1800" b="1" dirty="0">
                <a:solidFill>
                  <a:schemeClr val="accent1">
                    <a:lumMod val="75000"/>
                  </a:schemeClr>
                </a:solidFill>
              </a:rPr>
              <a:t>  ou </a:t>
            </a:r>
            <a:r>
              <a:rPr lang="fr-FR" sz="1800" b="1" dirty="0" err="1">
                <a:solidFill>
                  <a:schemeClr val="accent1">
                    <a:lumMod val="75000"/>
                  </a:schemeClr>
                </a:solidFill>
              </a:rPr>
              <a:t>Cotrim</a:t>
            </a:r>
            <a:r>
              <a:rPr lang="fr-FR" sz="1800" b="1" dirty="0">
                <a:solidFill>
                  <a:schemeClr val="accent1">
                    <a:lumMod val="75000"/>
                  </a:schemeClr>
                </a:solidFill>
              </a:rPr>
              <a:t>°</a:t>
            </a:r>
          </a:p>
          <a:p>
            <a:pPr>
              <a:lnSpc>
                <a:spcPct val="80000"/>
              </a:lnSpc>
            </a:pPr>
            <a:r>
              <a:rPr lang="fr-FR" sz="1800" b="1" dirty="0">
                <a:solidFill>
                  <a:schemeClr val="accent1">
                    <a:lumMod val="75000"/>
                  </a:schemeClr>
                </a:solidFill>
              </a:rPr>
              <a:t>Echo : Obligatoire … trop tard ?</a:t>
            </a:r>
          </a:p>
          <a:p>
            <a:pPr>
              <a:lnSpc>
                <a:spcPct val="80000"/>
              </a:lnSpc>
            </a:pPr>
            <a:r>
              <a:rPr lang="fr-FR" sz="1800" b="1" dirty="0">
                <a:solidFill>
                  <a:schemeClr val="accent1">
                    <a:lumMod val="75000"/>
                  </a:schemeClr>
                </a:solidFill>
              </a:rPr>
              <a:t>Evaluation Clinique  H48 : Indispensable </a:t>
            </a:r>
          </a:p>
          <a:p>
            <a:pPr>
              <a:lnSpc>
                <a:spcPct val="80000"/>
              </a:lnSpc>
            </a:pPr>
            <a:r>
              <a:rPr lang="fr-FR" sz="1800" b="1" dirty="0">
                <a:solidFill>
                  <a:schemeClr val="accent1">
                    <a:lumMod val="75000"/>
                  </a:schemeClr>
                </a:solidFill>
              </a:rPr>
              <a:t>Pas d’ECBU de Contrôle</a:t>
            </a:r>
          </a:p>
          <a:p>
            <a:pPr>
              <a:lnSpc>
                <a:spcPct val="80000"/>
              </a:lnSpc>
            </a:pPr>
            <a:r>
              <a:rPr lang="fr-FR" sz="1800" b="1" dirty="0">
                <a:solidFill>
                  <a:schemeClr val="accent1">
                    <a:lumMod val="75000"/>
                  </a:schemeClr>
                </a:solidFill>
              </a:rPr>
              <a:t>Fièvre ≥ 38°5 avant 3 mois = </a:t>
            </a:r>
            <a:r>
              <a:rPr lang="fr-FR" sz="1800" b="1" dirty="0" err="1">
                <a:solidFill>
                  <a:schemeClr val="accent1">
                    <a:lumMod val="75000"/>
                  </a:schemeClr>
                </a:solidFill>
              </a:rPr>
              <a:t>Hopsitalisation</a:t>
            </a:r>
            <a:endParaRPr lang="fr-FR" sz="1800" b="1" dirty="0">
              <a:solidFill>
                <a:schemeClr val="accent1">
                  <a:lumMod val="75000"/>
                </a:schemeClr>
              </a:solidFill>
            </a:endParaRPr>
          </a:p>
          <a:p>
            <a:pPr>
              <a:lnSpc>
                <a:spcPct val="80000"/>
              </a:lnSpc>
            </a:pPr>
            <a:r>
              <a:rPr lang="fr-FR" sz="1800" b="1" dirty="0">
                <a:solidFill>
                  <a:srgbClr val="7030A0"/>
                </a:solidFill>
              </a:rPr>
              <a:t>SOMIPEV </a:t>
            </a:r>
            <a:r>
              <a:rPr lang="fr-FR" sz="1800" b="1" dirty="0">
                <a:solidFill>
                  <a:srgbClr val="7030A0"/>
                </a:solidFill>
                <a:hlinkClick r:id="rId2"/>
              </a:rPr>
              <a:t>www.somipev.ma</a:t>
            </a:r>
            <a:r>
              <a:rPr lang="fr-FR" sz="1800" b="1" dirty="0">
                <a:solidFill>
                  <a:srgbClr val="7030A0"/>
                </a:solidFill>
              </a:rPr>
              <a:t>   </a:t>
            </a:r>
          </a:p>
          <a:p>
            <a:pPr lvl="1">
              <a:lnSpc>
                <a:spcPct val="80000"/>
              </a:lnSpc>
            </a:pPr>
            <a:r>
              <a:rPr lang="fr-FR" sz="1800" b="1" dirty="0" err="1">
                <a:solidFill>
                  <a:srgbClr val="7030A0"/>
                </a:solidFill>
              </a:rPr>
              <a:t>Genta</a:t>
            </a:r>
            <a:r>
              <a:rPr lang="fr-FR" sz="1800" b="1" dirty="0">
                <a:solidFill>
                  <a:srgbClr val="7030A0"/>
                </a:solidFill>
              </a:rPr>
              <a:t> si ≤ 3 mois  et ou Malformation</a:t>
            </a:r>
          </a:p>
          <a:p>
            <a:pPr lvl="1">
              <a:lnSpc>
                <a:spcPct val="80000"/>
              </a:lnSpc>
            </a:pPr>
            <a:r>
              <a:rPr lang="fr-FR" sz="1800" b="1" dirty="0" err="1">
                <a:solidFill>
                  <a:srgbClr val="7030A0"/>
                </a:solidFill>
              </a:rPr>
              <a:t>Genta</a:t>
            </a:r>
            <a:r>
              <a:rPr lang="fr-FR" sz="1800" b="1" dirty="0">
                <a:solidFill>
                  <a:srgbClr val="7030A0"/>
                </a:solidFill>
              </a:rPr>
              <a:t>: seulement 2 j</a:t>
            </a:r>
          </a:p>
          <a:p>
            <a:pPr lvl="1">
              <a:lnSpc>
                <a:spcPct val="80000"/>
              </a:lnSpc>
            </a:pPr>
            <a:r>
              <a:rPr lang="fr-FR" sz="1800" b="1" dirty="0" err="1">
                <a:solidFill>
                  <a:srgbClr val="7030A0"/>
                </a:solidFill>
              </a:rPr>
              <a:t>Genta</a:t>
            </a:r>
            <a:r>
              <a:rPr lang="fr-FR" sz="1800" b="1" dirty="0">
                <a:solidFill>
                  <a:srgbClr val="7030A0"/>
                </a:solidFill>
              </a:rPr>
              <a:t> Seul si Allergie aux </a:t>
            </a:r>
            <a:r>
              <a:rPr lang="fr-FR" sz="1800" b="1" dirty="0" err="1">
                <a:solidFill>
                  <a:srgbClr val="7030A0"/>
                </a:solidFill>
              </a:rPr>
              <a:t>Bétlactamines</a:t>
            </a:r>
            <a:endParaRPr lang="fr-FR" sz="1800" b="1" dirty="0">
              <a:solidFill>
                <a:srgbClr val="7030A0"/>
              </a:solidFill>
            </a:endParaRPr>
          </a:p>
          <a:p>
            <a:pPr>
              <a:lnSpc>
                <a:spcPct val="80000"/>
              </a:lnSpc>
            </a:pPr>
            <a:r>
              <a:rPr lang="fr-FR" sz="1800" b="1" dirty="0">
                <a:solidFill>
                  <a:schemeClr val="accent1">
                    <a:lumMod val="75000"/>
                  </a:schemeClr>
                </a:solidFill>
              </a:rPr>
              <a:t>Cystite : </a:t>
            </a:r>
          </a:p>
          <a:p>
            <a:pPr lvl="1">
              <a:lnSpc>
                <a:spcPct val="80000"/>
              </a:lnSpc>
            </a:pPr>
            <a:r>
              <a:rPr lang="fr-FR" sz="1800" b="1" dirty="0">
                <a:solidFill>
                  <a:schemeClr val="accent1">
                    <a:lumMod val="75000"/>
                  </a:schemeClr>
                </a:solidFill>
              </a:rPr>
              <a:t> 3 cystite = Cystite à répétition. Hygiène ? Constipation? </a:t>
            </a:r>
            <a:r>
              <a:rPr lang="fr-FR" sz="1800" b="1" dirty="0" err="1">
                <a:solidFill>
                  <a:schemeClr val="accent1">
                    <a:lumMod val="75000"/>
                  </a:schemeClr>
                </a:solidFill>
              </a:rPr>
              <a:t>Hygienne</a:t>
            </a:r>
            <a:endParaRPr lang="fr-FR" sz="1800" b="1" dirty="0">
              <a:solidFill>
                <a:schemeClr val="accent1">
                  <a:lumMod val="75000"/>
                </a:schemeClr>
              </a:solidFill>
            </a:endParaRPr>
          </a:p>
          <a:p>
            <a:pPr lvl="1">
              <a:lnSpc>
                <a:spcPct val="80000"/>
              </a:lnSpc>
            </a:pPr>
            <a:r>
              <a:rPr lang="fr-FR" sz="1800" b="1" dirty="0">
                <a:solidFill>
                  <a:schemeClr val="accent1">
                    <a:lumMod val="75000"/>
                  </a:schemeClr>
                </a:solidFill>
              </a:rPr>
              <a:t>Examen des Urines +++   Facteurs de risque +++</a:t>
            </a:r>
          </a:p>
          <a:p>
            <a:pPr lvl="1">
              <a:lnSpc>
                <a:spcPct val="80000"/>
              </a:lnSpc>
            </a:pPr>
            <a:r>
              <a:rPr lang="fr-FR" sz="1800" b="1" dirty="0">
                <a:solidFill>
                  <a:schemeClr val="accent1">
                    <a:lumMod val="75000"/>
                  </a:schemeClr>
                </a:solidFill>
              </a:rPr>
              <a:t> Cotrimoxazole / </a:t>
            </a:r>
            <a:r>
              <a:rPr lang="fr-FR" sz="1800" b="1" dirty="0" err="1">
                <a:solidFill>
                  <a:schemeClr val="accent1">
                    <a:lumMod val="75000"/>
                  </a:schemeClr>
                </a:solidFill>
              </a:rPr>
              <a:t>Cefixime</a:t>
            </a:r>
            <a:r>
              <a:rPr lang="fr-FR" sz="1800" b="1" dirty="0">
                <a:solidFill>
                  <a:schemeClr val="accent1">
                    <a:lumMod val="75000"/>
                  </a:schemeClr>
                </a:solidFill>
              </a:rPr>
              <a:t> x 5J </a:t>
            </a:r>
          </a:p>
          <a:p>
            <a:pPr lvl="1">
              <a:lnSpc>
                <a:spcPct val="80000"/>
              </a:lnSpc>
            </a:pPr>
            <a:endParaRPr lang="fr-FR" sz="1800" b="1" dirty="0">
              <a:solidFill>
                <a:schemeClr val="accent1">
                  <a:lumMod val="75000"/>
                </a:schemeClr>
              </a:solidFill>
            </a:endParaRPr>
          </a:p>
          <a:p>
            <a:pPr>
              <a:lnSpc>
                <a:spcPct val="80000"/>
              </a:lnSpc>
            </a:pPr>
            <a:endParaRPr lang="fr-FR" sz="1800" b="1" dirty="0"/>
          </a:p>
          <a:p>
            <a:pPr>
              <a:lnSpc>
                <a:spcPct val="80000"/>
              </a:lnSpc>
            </a:pPr>
            <a:endParaRPr lang="fr-FR" sz="1800" b="1" dirty="0"/>
          </a:p>
        </p:txBody>
      </p:sp>
      <p:pic>
        <p:nvPicPr>
          <p:cNvPr id="78853" name="Picture 5" descr="geemarc-telephone-cl28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513235" y="2184627"/>
            <a:ext cx="2631015" cy="192382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78855" name="Picture 7" descr="echographe-portable-15913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935383" y="4270375"/>
            <a:ext cx="4032251" cy="2438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78857" name="Picture 9" descr="examen_ecbu"/>
          <p:cNvPicPr>
            <a:picLocks noChangeAspect="1" noChangeArrowheads="1"/>
          </p:cNvPicPr>
          <p:nvPr/>
        </p:nvPicPr>
        <p:blipFill>
          <a:blip r:embed="rId5"/>
          <a:srcRect l="11095" r="16679"/>
          <a:stretch>
            <a:fillRect/>
          </a:stretch>
        </p:blipFill>
        <p:spPr bwMode="auto">
          <a:xfrm>
            <a:off x="9919717" y="188913"/>
            <a:ext cx="2160099" cy="1727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78858" name="Picture 10" descr="j1RUInVt-analyse-d-urines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780868" y="188913"/>
            <a:ext cx="1540933" cy="1727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1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1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1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1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1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1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8851" grpId="0" build="p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Les bandelettes urinaires 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200000"/>
              </a:lnSpc>
            </a:pPr>
            <a:r>
              <a:rPr lang="fr-FR" dirty="0"/>
              <a:t>Analyse de différents paramètres urinaires :</a:t>
            </a:r>
          </a:p>
          <a:p>
            <a:pPr lvl="1">
              <a:lnSpc>
                <a:spcPct val="200000"/>
              </a:lnSpc>
            </a:pPr>
            <a:r>
              <a:rPr lang="fr-FR" dirty="0"/>
              <a:t> simple, </a:t>
            </a:r>
          </a:p>
          <a:p>
            <a:pPr lvl="1">
              <a:lnSpc>
                <a:spcPct val="200000"/>
              </a:lnSpc>
            </a:pPr>
            <a:r>
              <a:rPr lang="fr-FR" dirty="0"/>
              <a:t>rapide </a:t>
            </a:r>
          </a:p>
          <a:p>
            <a:pPr lvl="1">
              <a:lnSpc>
                <a:spcPct val="200000"/>
              </a:lnSpc>
            </a:pPr>
            <a:r>
              <a:rPr lang="fr-FR" dirty="0"/>
              <a:t>et peu chère</a:t>
            </a:r>
          </a:p>
          <a:p>
            <a:pPr>
              <a:lnSpc>
                <a:spcPct val="200000"/>
              </a:lnSpc>
            </a:pPr>
            <a:r>
              <a:rPr lang="fr-FR" dirty="0"/>
              <a:t>Fait partie de l’examen clinique </a:t>
            </a:r>
            <a:r>
              <a:rPr lang="fr-FR" b="1" dirty="0">
                <a:solidFill>
                  <a:srgbClr val="FF0000"/>
                </a:solidFill>
              </a:rPr>
              <a:t>systématique 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au 3"/>
          <p:cNvGraphicFramePr>
            <a:graphicFrameLocks noGrp="1"/>
          </p:cNvGraphicFramePr>
          <p:nvPr/>
        </p:nvGraphicFramePr>
        <p:xfrm>
          <a:off x="0" y="-3428"/>
          <a:ext cx="12001544" cy="6684922"/>
        </p:xfrm>
        <a:graphic>
          <a:graphicData uri="http://schemas.openxmlformats.org/drawingml/2006/table">
            <a:tbl>
              <a:tblPr>
                <a:tableStyleId>{E8B1032C-EA38-4F05-BA0D-38AFFFC7BED3}</a:tableStyleId>
              </a:tblPr>
              <a:tblGrid>
                <a:gridCol w="20383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667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6690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23852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19076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8917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800" b="1" dirty="0"/>
                        <a:t>Paramètre</a:t>
                      </a:r>
                      <a:endParaRPr lang="fr-FR" sz="1800" b="1" dirty="0">
                        <a:latin typeface="Times New Roman"/>
                        <a:ea typeface="Times New Roman"/>
                      </a:endParaRPr>
                    </a:p>
                  </a:txBody>
                  <a:tcPr marL="1200" marR="1200" marT="900" marB="90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800" b="1" dirty="0"/>
                        <a:t>Seuil moyen</a:t>
                      </a:r>
                      <a:endParaRPr lang="fr-FR" sz="1800" b="1" dirty="0">
                        <a:latin typeface="Times New Roman"/>
                        <a:ea typeface="Times New Roman"/>
                      </a:endParaRPr>
                    </a:p>
                  </a:txBody>
                  <a:tcPr marL="1200" marR="1200" marT="900" marB="90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fr-FR" sz="1800" b="1" dirty="0">
                        <a:latin typeface="Times New Roman"/>
                        <a:ea typeface="Times New Roman"/>
                      </a:endParaRPr>
                    </a:p>
                  </a:txBody>
                  <a:tcPr marL="1200" marR="1200" marT="900" marB="90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fr-FR" sz="1800" b="1" dirty="0">
                        <a:latin typeface="Times New Roman"/>
                        <a:ea typeface="Times New Roman"/>
                      </a:endParaRPr>
                    </a:p>
                  </a:txBody>
                  <a:tcPr marL="1200" marR="1200" marT="900" marB="90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fr-FR" sz="1800" b="1" dirty="0">
                        <a:latin typeface="Times New Roman"/>
                        <a:ea typeface="Times New Roman"/>
                      </a:endParaRPr>
                    </a:p>
                  </a:txBody>
                  <a:tcPr marL="1200" marR="1200" marT="900" marB="90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2348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800" b="1" dirty="0">
                          <a:solidFill>
                            <a:srgbClr val="FF0000"/>
                          </a:solidFill>
                        </a:rPr>
                        <a:t>Glycosurie</a:t>
                      </a:r>
                      <a:endParaRPr lang="fr-FR" sz="1800" b="1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1200" marR="1200" marT="900" marB="90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800" dirty="0"/>
                        <a:t>1 g/l - 5 </a:t>
                      </a:r>
                      <a:r>
                        <a:rPr lang="fr-FR" sz="1800" dirty="0" err="1"/>
                        <a:t>mmol</a:t>
                      </a:r>
                      <a:r>
                        <a:rPr lang="fr-FR" sz="1800" dirty="0"/>
                        <a:t>/l</a:t>
                      </a:r>
                      <a:endParaRPr lang="fr-FR" sz="1800" dirty="0">
                        <a:latin typeface="Times New Roman"/>
                        <a:ea typeface="Times New Roman"/>
                      </a:endParaRPr>
                    </a:p>
                  </a:txBody>
                  <a:tcPr marL="1200" marR="1200" marT="900" marB="90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fr-FR" sz="1800" dirty="0">
                        <a:latin typeface="Times New Roman"/>
                        <a:ea typeface="Times New Roman"/>
                      </a:endParaRPr>
                    </a:p>
                  </a:txBody>
                  <a:tcPr marL="1200" marR="1200" marT="900" marB="90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fr-FR" sz="1800" dirty="0">
                        <a:latin typeface="Times New Roman"/>
                        <a:ea typeface="Times New Roman"/>
                      </a:endParaRPr>
                    </a:p>
                  </a:txBody>
                  <a:tcPr marL="1200" marR="1200" marT="900" marB="90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fr-FR" sz="1800">
                        <a:latin typeface="Times New Roman"/>
                        <a:ea typeface="Times New Roman"/>
                      </a:endParaRPr>
                    </a:p>
                  </a:txBody>
                  <a:tcPr marL="1200" marR="1200" marT="900" marB="90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738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800" b="1">
                          <a:solidFill>
                            <a:srgbClr val="FF0000"/>
                          </a:solidFill>
                        </a:rPr>
                        <a:t>Cétonurie</a:t>
                      </a:r>
                      <a:endParaRPr lang="fr-FR" sz="1800" b="1">
                        <a:solidFill>
                          <a:srgbClr val="FF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1200" marR="1200" marT="900" marB="90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800" dirty="0"/>
                        <a:t>0.05-0.1 g/l</a:t>
                      </a:r>
                      <a:endParaRPr lang="fr-FR" sz="1800" dirty="0">
                        <a:latin typeface="Times New Roman"/>
                        <a:ea typeface="Times New Roman"/>
                      </a:endParaRPr>
                    </a:p>
                  </a:txBody>
                  <a:tcPr marL="1200" marR="1200" marT="900" marB="90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fr-FR" sz="1800" dirty="0">
                        <a:latin typeface="Times New Roman"/>
                        <a:ea typeface="Times New Roman"/>
                      </a:endParaRPr>
                    </a:p>
                  </a:txBody>
                  <a:tcPr marL="1200" marR="1200" marT="900" marB="90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fr-FR" sz="1800">
                        <a:latin typeface="Times New Roman"/>
                        <a:ea typeface="Times New Roman"/>
                      </a:endParaRPr>
                    </a:p>
                  </a:txBody>
                  <a:tcPr marL="1200" marR="1200" marT="900" marB="90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fr-FR" sz="1800">
                        <a:latin typeface="Times New Roman"/>
                        <a:ea typeface="Times New Roman"/>
                      </a:endParaRPr>
                    </a:p>
                  </a:txBody>
                  <a:tcPr marL="1200" marR="1200" marT="900" marB="90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8053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800" b="1" dirty="0">
                          <a:solidFill>
                            <a:srgbClr val="FF0000"/>
                          </a:solidFill>
                        </a:rPr>
                        <a:t>Hématurie</a:t>
                      </a:r>
                      <a:endParaRPr lang="fr-FR" sz="1800" b="1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1200" marR="1200" marT="900" marB="90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800"/>
                        <a:t>0.3 mg/l Hb</a:t>
                      </a:r>
                      <a:br>
                        <a:rPr lang="fr-FR" sz="1800"/>
                      </a:br>
                      <a:r>
                        <a:rPr lang="fr-FR" sz="1800"/>
                        <a:t>10 GR / mm </a:t>
                      </a:r>
                      <a:r>
                        <a:rPr lang="fr-FR" sz="1800" baseline="30000"/>
                        <a:t>3</a:t>
                      </a:r>
                      <a:endParaRPr lang="fr-FR" sz="1800">
                        <a:latin typeface="Times New Roman"/>
                        <a:ea typeface="Times New Roman"/>
                      </a:endParaRPr>
                    </a:p>
                  </a:txBody>
                  <a:tcPr marL="1200" marR="1200" marT="900" marB="90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fr-FR" sz="1800" dirty="0">
                        <a:latin typeface="Times New Roman"/>
                        <a:ea typeface="Times New Roman"/>
                      </a:endParaRPr>
                    </a:p>
                  </a:txBody>
                  <a:tcPr marL="1200" marR="1200" marT="900" marB="90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fr-FR" sz="1800" dirty="0">
                        <a:latin typeface="Times New Roman"/>
                        <a:ea typeface="Times New Roman"/>
                      </a:endParaRPr>
                    </a:p>
                  </a:txBody>
                  <a:tcPr marL="1200" marR="1200" marT="900" marB="90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fr-FR" sz="1800">
                        <a:latin typeface="Times New Roman"/>
                        <a:ea typeface="Times New Roman"/>
                      </a:endParaRPr>
                    </a:p>
                  </a:txBody>
                  <a:tcPr marL="1200" marR="1200" marT="900" marB="90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8481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800" b="1" dirty="0">
                          <a:solidFill>
                            <a:srgbClr val="FF0000"/>
                          </a:solidFill>
                        </a:rPr>
                        <a:t>Protéinurie</a:t>
                      </a:r>
                      <a:endParaRPr lang="fr-FR" sz="1800" b="1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1200" marR="1200" marT="900" marB="90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800"/>
                        <a:t>0.15-0.2 g/l</a:t>
                      </a:r>
                      <a:endParaRPr lang="fr-FR" sz="1800">
                        <a:latin typeface="Times New Roman"/>
                        <a:ea typeface="Times New Roman"/>
                      </a:endParaRPr>
                    </a:p>
                  </a:txBody>
                  <a:tcPr marL="1200" marR="1200" marT="900" marB="90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fr-FR" sz="1800" dirty="0">
                        <a:latin typeface="Times New Roman"/>
                        <a:ea typeface="Times New Roman"/>
                      </a:endParaRPr>
                    </a:p>
                  </a:txBody>
                  <a:tcPr marL="1200" marR="1200" marT="900" marB="90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fr-FR" sz="1800" dirty="0">
                        <a:latin typeface="Times New Roman"/>
                        <a:ea typeface="Times New Roman"/>
                      </a:endParaRPr>
                    </a:p>
                  </a:txBody>
                  <a:tcPr marL="1200" marR="1200" marT="900" marB="90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fr-FR" sz="1800" dirty="0">
                        <a:latin typeface="Times New Roman"/>
                        <a:ea typeface="Times New Roman"/>
                      </a:endParaRPr>
                    </a:p>
                  </a:txBody>
                  <a:tcPr marL="1200" marR="1200" marT="900" marB="90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4229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800" b="1" dirty="0" err="1">
                          <a:solidFill>
                            <a:srgbClr val="FF0000"/>
                          </a:solidFill>
                        </a:rPr>
                        <a:t>Leucocyturie</a:t>
                      </a:r>
                      <a:endParaRPr lang="fr-FR" sz="1800" b="1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1200" marR="1200" marT="900" marB="90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800"/>
                        <a:t>10 GB / mm</a:t>
                      </a:r>
                      <a:r>
                        <a:rPr lang="fr-FR" sz="1800" baseline="30000"/>
                        <a:t>3</a:t>
                      </a:r>
                      <a:endParaRPr lang="fr-FR" sz="1800">
                        <a:latin typeface="Times New Roman"/>
                        <a:ea typeface="Times New Roman"/>
                      </a:endParaRPr>
                    </a:p>
                  </a:txBody>
                  <a:tcPr marL="1200" marR="1200" marT="900" marB="90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fr-FR" sz="1800">
                        <a:latin typeface="Times New Roman"/>
                        <a:ea typeface="Times New Roman"/>
                      </a:endParaRPr>
                    </a:p>
                  </a:txBody>
                  <a:tcPr marL="1200" marR="1200" marT="900" marB="90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fr-FR" sz="1800" dirty="0">
                        <a:latin typeface="Times New Roman"/>
                        <a:ea typeface="Times New Roman"/>
                      </a:endParaRPr>
                    </a:p>
                  </a:txBody>
                  <a:tcPr marL="1200" marR="1200" marT="900" marB="900" anchor="ctr"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fr-FR" sz="1800">
                        <a:latin typeface="Times New Roman"/>
                        <a:ea typeface="Times New Roman"/>
                      </a:endParaRPr>
                    </a:p>
                  </a:txBody>
                  <a:tcPr marL="1200" marR="1200" marT="900" marB="90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98053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800" b="1" dirty="0" err="1">
                          <a:solidFill>
                            <a:srgbClr val="FF0000"/>
                          </a:solidFill>
                        </a:rPr>
                        <a:t>Nitriturie</a:t>
                      </a:r>
                      <a:endParaRPr lang="fr-FR" sz="1800" b="1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1200" marR="1200" marT="900" marB="90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800"/>
                        <a:t>10 </a:t>
                      </a:r>
                      <a:r>
                        <a:rPr lang="fr-FR" sz="1800" baseline="30000"/>
                        <a:t>5</a:t>
                      </a:r>
                      <a:r>
                        <a:rPr lang="fr-FR" sz="1800"/>
                        <a:t> germes/ml</a:t>
                      </a:r>
                      <a:endParaRPr lang="fr-FR" sz="1800">
                        <a:latin typeface="Times New Roman"/>
                        <a:ea typeface="Times New Roman"/>
                      </a:endParaRPr>
                    </a:p>
                  </a:txBody>
                  <a:tcPr marL="1200" marR="1200" marT="900" marB="90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fr-FR" sz="1800" dirty="0">
                        <a:latin typeface="Times New Roman"/>
                        <a:ea typeface="Times New Roman"/>
                      </a:endParaRPr>
                    </a:p>
                  </a:txBody>
                  <a:tcPr marL="1200" marR="1200" marT="900" marB="90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fr-FR" sz="1800" dirty="0">
                        <a:latin typeface="Times New Roman"/>
                        <a:ea typeface="Times New Roman"/>
                      </a:endParaRPr>
                    </a:p>
                  </a:txBody>
                  <a:tcPr marL="1200" marR="1200" marT="900" marB="900" anchor="ctr"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1275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800" b="1" dirty="0" err="1">
                          <a:solidFill>
                            <a:srgbClr val="FF0000"/>
                          </a:solidFill>
                        </a:rPr>
                        <a:t>Bilirubinurie</a:t>
                      </a:r>
                      <a:endParaRPr lang="fr-FR" sz="1800" b="1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1200" marR="1200" marT="900" marB="90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800"/>
                        <a:t>2-4 mg/l</a:t>
                      </a:r>
                      <a:endParaRPr lang="fr-FR" sz="1800">
                        <a:latin typeface="Times New Roman"/>
                        <a:ea typeface="Times New Roman"/>
                      </a:endParaRPr>
                    </a:p>
                  </a:txBody>
                  <a:tcPr marL="1200" marR="1200" marT="900" marB="90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fr-FR" sz="1800">
                        <a:latin typeface="Times New Roman"/>
                        <a:ea typeface="Times New Roman"/>
                      </a:endParaRPr>
                    </a:p>
                  </a:txBody>
                  <a:tcPr marL="1200" marR="1200" marT="900" marB="90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fr-FR" sz="1800" dirty="0">
                        <a:latin typeface="Times New Roman"/>
                        <a:ea typeface="Times New Roman"/>
                      </a:endParaRPr>
                    </a:p>
                  </a:txBody>
                  <a:tcPr marL="1200" marR="1200" marT="900" marB="900" anchor="ctr"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fr-FR" sz="1800">
                        <a:latin typeface="Times New Roman"/>
                        <a:ea typeface="Times New Roman"/>
                      </a:endParaRPr>
                    </a:p>
                  </a:txBody>
                  <a:tcPr marL="1200" marR="1200" marT="900" marB="90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1275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800" b="1" dirty="0">
                          <a:solidFill>
                            <a:srgbClr val="FF0000"/>
                          </a:solidFill>
                        </a:rPr>
                        <a:t>Urobilinogène</a:t>
                      </a:r>
                      <a:endParaRPr lang="fr-FR" sz="1800" b="1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1200" marR="1200" marT="900" marB="90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800"/>
                        <a:t>1.6-16 µmol/l</a:t>
                      </a:r>
                      <a:endParaRPr lang="fr-FR" sz="1800">
                        <a:latin typeface="Times New Roman"/>
                        <a:ea typeface="Times New Roman"/>
                      </a:endParaRPr>
                    </a:p>
                  </a:txBody>
                  <a:tcPr marL="1200" marR="1200" marT="900" marB="90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fr-FR" sz="1800" dirty="0">
                        <a:latin typeface="Times New Roman"/>
                        <a:ea typeface="Times New Roman"/>
                      </a:endParaRPr>
                    </a:p>
                  </a:txBody>
                  <a:tcPr marL="1200" marR="1200" marT="900" marB="90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fr-FR" sz="1800" dirty="0">
                        <a:latin typeface="Times New Roman"/>
                        <a:ea typeface="Times New Roman"/>
                      </a:endParaRPr>
                    </a:p>
                  </a:txBody>
                  <a:tcPr marL="1200" marR="1200" marT="900" marB="900" anchor="ctr"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9336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800" b="1" dirty="0">
                          <a:solidFill>
                            <a:srgbClr val="FF0000"/>
                          </a:solidFill>
                        </a:rPr>
                        <a:t>pH</a:t>
                      </a:r>
                      <a:endParaRPr lang="fr-FR" sz="1800" b="1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1200" marR="1200" marT="900" marB="90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800"/>
                        <a:t>0.5 unité pH</a:t>
                      </a:r>
                      <a:endParaRPr lang="fr-FR" sz="1800">
                        <a:latin typeface="Times New Roman"/>
                        <a:ea typeface="Times New Roman"/>
                      </a:endParaRPr>
                    </a:p>
                  </a:txBody>
                  <a:tcPr marL="1200" marR="1200" marT="900" marB="90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fr-FR" sz="1800">
                        <a:latin typeface="Times New Roman"/>
                        <a:ea typeface="Times New Roman"/>
                      </a:endParaRPr>
                    </a:p>
                  </a:txBody>
                  <a:tcPr marL="1200" marR="1200" marT="900" marB="90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fr-FR" sz="1800">
                        <a:latin typeface="Times New Roman"/>
                        <a:ea typeface="Times New Roman"/>
                      </a:endParaRPr>
                    </a:p>
                  </a:txBody>
                  <a:tcPr marL="1200" marR="1200" marT="900" marB="90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fr-FR" sz="1800" dirty="0">
                        <a:latin typeface="Times New Roman"/>
                        <a:ea typeface="Times New Roman"/>
                      </a:endParaRPr>
                    </a:p>
                  </a:txBody>
                  <a:tcPr marL="1200" marR="1200" marT="900" marB="900" anchor="ctr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58909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800" b="1" dirty="0">
                          <a:solidFill>
                            <a:srgbClr val="FF0000"/>
                          </a:solidFill>
                        </a:rPr>
                        <a:t>Densité urinaire</a:t>
                      </a:r>
                      <a:endParaRPr lang="fr-FR" sz="1800" b="1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1200" marR="1200" marT="900" marB="90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800"/>
                        <a:t>0.005 unité DU</a:t>
                      </a:r>
                      <a:endParaRPr lang="fr-FR" sz="1800">
                        <a:latin typeface="Times New Roman"/>
                        <a:ea typeface="Times New Roman"/>
                      </a:endParaRPr>
                    </a:p>
                  </a:txBody>
                  <a:tcPr marL="1200" marR="1200" marT="900" marB="90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fr-FR" sz="1800" dirty="0">
                        <a:latin typeface="Times New Roman"/>
                        <a:ea typeface="Times New Roman"/>
                      </a:endParaRPr>
                    </a:p>
                  </a:txBody>
                  <a:tcPr marL="1200" marR="1200" marT="900" marB="90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fr-FR" sz="1800">
                        <a:latin typeface="Times New Roman"/>
                        <a:ea typeface="Times New Roman"/>
                      </a:endParaRPr>
                    </a:p>
                  </a:txBody>
                  <a:tcPr marL="1200" marR="1200" marT="900" marB="90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fr-FR" sz="1800" dirty="0">
                        <a:latin typeface="Times New Roman"/>
                        <a:ea typeface="Times New Roman"/>
                      </a:endParaRPr>
                    </a:p>
                  </a:txBody>
                  <a:tcPr marL="1200" marR="1200" marT="900" marB="900" anchor="ctr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au 3"/>
          <p:cNvGraphicFramePr>
            <a:graphicFrameLocks noGrp="1"/>
          </p:cNvGraphicFramePr>
          <p:nvPr/>
        </p:nvGraphicFramePr>
        <p:xfrm>
          <a:off x="0" y="72772"/>
          <a:ext cx="12001544" cy="6775309"/>
        </p:xfrm>
        <a:graphic>
          <a:graphicData uri="http://schemas.openxmlformats.org/drawingml/2006/table">
            <a:tbl>
              <a:tblPr>
                <a:tableStyleId>{E8B1032C-EA38-4F05-BA0D-38AFFFC7BED3}</a:tableStyleId>
              </a:tblPr>
              <a:tblGrid>
                <a:gridCol w="133346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3825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54332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5052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38129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8917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1" dirty="0"/>
                        <a:t>Paramètre</a:t>
                      </a:r>
                      <a:endParaRPr lang="fr-FR" sz="1400" b="1" dirty="0">
                        <a:latin typeface="Times New Roman"/>
                        <a:ea typeface="Times New Roman"/>
                      </a:endParaRPr>
                    </a:p>
                  </a:txBody>
                  <a:tcPr marL="1200" marR="1200" marT="900" marB="90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1" dirty="0"/>
                        <a:t>Seuil moyen</a:t>
                      </a:r>
                      <a:endParaRPr lang="fr-FR" sz="1400" b="1" dirty="0">
                        <a:latin typeface="Times New Roman"/>
                        <a:ea typeface="Times New Roman"/>
                      </a:endParaRPr>
                    </a:p>
                  </a:txBody>
                  <a:tcPr marL="1200" marR="1200" marT="900" marB="90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1" dirty="0"/>
                        <a:t>Faux négatifs</a:t>
                      </a:r>
                      <a:endParaRPr lang="fr-FR" sz="1400" b="1" dirty="0">
                        <a:latin typeface="Times New Roman"/>
                        <a:ea typeface="Times New Roman"/>
                      </a:endParaRPr>
                    </a:p>
                  </a:txBody>
                  <a:tcPr marL="1200" marR="1200" marT="900" marB="90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1" dirty="0"/>
                        <a:t>Faux positifs</a:t>
                      </a:r>
                      <a:endParaRPr lang="fr-FR" sz="1400" b="1" dirty="0">
                        <a:latin typeface="Times New Roman"/>
                        <a:ea typeface="Times New Roman"/>
                      </a:endParaRPr>
                    </a:p>
                  </a:txBody>
                  <a:tcPr marL="1200" marR="1200" marT="900" marB="90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1" dirty="0"/>
                        <a:t>Commentaires</a:t>
                      </a:r>
                      <a:endParaRPr lang="fr-FR" sz="1400" b="1" dirty="0">
                        <a:latin typeface="Times New Roman"/>
                        <a:ea typeface="Times New Roman"/>
                      </a:endParaRPr>
                    </a:p>
                  </a:txBody>
                  <a:tcPr marL="1200" marR="1200" marT="900" marB="90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2348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1" dirty="0">
                          <a:solidFill>
                            <a:srgbClr val="FF0000"/>
                          </a:solidFill>
                        </a:rPr>
                        <a:t>Glycosurie</a:t>
                      </a:r>
                      <a:endParaRPr lang="fr-FR" sz="1400" b="1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1200" marR="1200" marT="900" marB="90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dirty="0"/>
                        <a:t>1 g/l - 5 </a:t>
                      </a:r>
                      <a:r>
                        <a:rPr lang="fr-FR" sz="1400" dirty="0" err="1"/>
                        <a:t>mmol</a:t>
                      </a:r>
                      <a:r>
                        <a:rPr lang="fr-FR" sz="1400" dirty="0"/>
                        <a:t>/l</a:t>
                      </a:r>
                      <a:endParaRPr lang="fr-FR" sz="1400" dirty="0">
                        <a:latin typeface="Times New Roman"/>
                        <a:ea typeface="Times New Roman"/>
                      </a:endParaRPr>
                    </a:p>
                  </a:txBody>
                  <a:tcPr marL="1200" marR="1200" marT="900" marB="90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dirty="0"/>
                        <a:t>Diurèse ++ donc densité basse</a:t>
                      </a:r>
                      <a:br>
                        <a:rPr lang="fr-FR" sz="1400" dirty="0"/>
                      </a:br>
                      <a:r>
                        <a:rPr lang="fr-FR" sz="1400" dirty="0"/>
                        <a:t>Bactéries ++, lire pH</a:t>
                      </a:r>
                      <a:br>
                        <a:rPr lang="fr-FR" sz="1400" dirty="0"/>
                      </a:br>
                      <a:r>
                        <a:rPr lang="fr-FR" sz="1400" dirty="0"/>
                        <a:t>Cétonurie ++</a:t>
                      </a:r>
                      <a:br>
                        <a:rPr lang="fr-FR" sz="1400" dirty="0"/>
                      </a:br>
                      <a:r>
                        <a:rPr lang="fr-FR" sz="1400" dirty="0"/>
                        <a:t>Aspirine, vit. C, L-dopa</a:t>
                      </a:r>
                      <a:endParaRPr lang="fr-FR" sz="1400" dirty="0">
                        <a:latin typeface="Times New Roman"/>
                        <a:ea typeface="Times New Roman"/>
                      </a:endParaRPr>
                    </a:p>
                  </a:txBody>
                  <a:tcPr marL="1200" marR="1200" marT="900" marB="90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dirty="0"/>
                        <a:t>Lavage du récipient avec des oxydants         ou des acides. </a:t>
                      </a:r>
                      <a:r>
                        <a:rPr lang="fr-FR" sz="1400" dirty="0" err="1"/>
                        <a:t>Zyloric</a:t>
                      </a:r>
                      <a:endParaRPr lang="fr-FR" sz="1400" dirty="0">
                        <a:latin typeface="Times New Roman"/>
                        <a:ea typeface="Times New Roman"/>
                      </a:endParaRPr>
                    </a:p>
                  </a:txBody>
                  <a:tcPr marL="1200" marR="1200" marT="900" marB="90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dirty="0"/>
                        <a:t>Confirmer par un </a:t>
                      </a:r>
                      <a:r>
                        <a:rPr lang="fr-FR" sz="1400" u="none" dirty="0"/>
                        <a:t>dosage sérique du glucose</a:t>
                      </a:r>
                      <a:endParaRPr lang="fr-FR" sz="1400" u="none" dirty="0">
                        <a:latin typeface="Times New Roman"/>
                        <a:ea typeface="Times New Roman"/>
                      </a:endParaRPr>
                    </a:p>
                  </a:txBody>
                  <a:tcPr marL="1200" marR="1200" marT="900" marB="90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738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1">
                          <a:solidFill>
                            <a:srgbClr val="FF0000"/>
                          </a:solidFill>
                        </a:rPr>
                        <a:t>Cétonurie</a:t>
                      </a:r>
                      <a:endParaRPr lang="fr-FR" sz="1400" b="1">
                        <a:solidFill>
                          <a:srgbClr val="FF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1200" marR="1200" marT="900" marB="90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dirty="0"/>
                        <a:t>0.05-0.1 g/l</a:t>
                      </a:r>
                      <a:endParaRPr lang="fr-FR" sz="1400" dirty="0">
                        <a:latin typeface="Times New Roman"/>
                        <a:ea typeface="Times New Roman"/>
                      </a:endParaRPr>
                    </a:p>
                  </a:txBody>
                  <a:tcPr marL="1200" marR="1200" marT="900" marB="90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/>
                        <a:t>Bactéries ++</a:t>
                      </a:r>
                      <a:endParaRPr lang="fr-FR" sz="1400">
                        <a:latin typeface="Times New Roman"/>
                        <a:ea typeface="Times New Roman"/>
                      </a:endParaRPr>
                    </a:p>
                  </a:txBody>
                  <a:tcPr marL="1200" marR="1200" marT="900" marB="90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/>
                        <a:t>Captopril</a:t>
                      </a:r>
                      <a:endParaRPr lang="fr-FR" sz="1400">
                        <a:latin typeface="Times New Roman"/>
                        <a:ea typeface="Times New Roman"/>
                      </a:endParaRPr>
                    </a:p>
                  </a:txBody>
                  <a:tcPr marL="1200" marR="1200" marT="900" marB="90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/>
                        <a:t> </a:t>
                      </a:r>
                      <a:endParaRPr lang="fr-FR" sz="1400">
                        <a:latin typeface="Times New Roman"/>
                        <a:ea typeface="Times New Roman"/>
                      </a:endParaRPr>
                    </a:p>
                  </a:txBody>
                  <a:tcPr marL="1200" marR="1200" marT="900" marB="90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8053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1" dirty="0">
                          <a:solidFill>
                            <a:srgbClr val="FF0000"/>
                          </a:solidFill>
                        </a:rPr>
                        <a:t>Hématurie</a:t>
                      </a:r>
                      <a:endParaRPr lang="fr-FR" sz="1400" b="1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1200" marR="1200" marT="900" marB="90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/>
                        <a:t>0.3 mg/l Hb</a:t>
                      </a:r>
                      <a:br>
                        <a:rPr lang="fr-FR" sz="1400"/>
                      </a:br>
                      <a:r>
                        <a:rPr lang="fr-FR" sz="1400"/>
                        <a:t>10 GR / mm </a:t>
                      </a:r>
                      <a:r>
                        <a:rPr lang="fr-FR" sz="1400" baseline="30000"/>
                        <a:t>3</a:t>
                      </a:r>
                      <a:endParaRPr lang="fr-FR" sz="1400">
                        <a:latin typeface="Times New Roman"/>
                        <a:ea typeface="Times New Roman"/>
                      </a:endParaRPr>
                    </a:p>
                  </a:txBody>
                  <a:tcPr marL="1200" marR="1200" marT="900" marB="90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dirty="0"/>
                        <a:t>Urines très concentrées (densité haute)</a:t>
                      </a:r>
                      <a:br>
                        <a:rPr lang="fr-FR" sz="1400" dirty="0"/>
                      </a:br>
                      <a:r>
                        <a:rPr lang="fr-FR" sz="1400" dirty="0"/>
                        <a:t>Protéinurie ++</a:t>
                      </a:r>
                      <a:br>
                        <a:rPr lang="fr-FR" sz="1400" dirty="0"/>
                      </a:br>
                      <a:r>
                        <a:rPr lang="fr-FR" sz="1400" dirty="0"/>
                        <a:t>Urine non mélangée</a:t>
                      </a:r>
                      <a:endParaRPr lang="fr-FR" sz="1400" dirty="0">
                        <a:latin typeface="Times New Roman"/>
                        <a:ea typeface="Times New Roman"/>
                      </a:endParaRPr>
                    </a:p>
                  </a:txBody>
                  <a:tcPr marL="1200" marR="1200" marT="900" marB="90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dirty="0"/>
                        <a:t>Menstruations, sondage, leucorrhées. Lavage du récipient avec des oxydants ou des acides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dirty="0">
                          <a:latin typeface="Times New Roman"/>
                          <a:ea typeface="Times New Roman"/>
                        </a:rPr>
                        <a:t>Hémoglobinurie:                                   </a:t>
                      </a:r>
                      <a:r>
                        <a:rPr lang="fr-FR" sz="1400" baseline="0" dirty="0">
                          <a:latin typeface="Times New Roman"/>
                          <a:ea typeface="Times New Roman"/>
                        </a:rPr>
                        <a:t>(Hémolyse  </a:t>
                      </a:r>
                      <a:r>
                        <a:rPr lang="fr-FR" sz="1400" baseline="0" dirty="0" err="1">
                          <a:latin typeface="Times New Roman"/>
                          <a:ea typeface="Times New Roman"/>
                        </a:rPr>
                        <a:t>intravasulaire</a:t>
                      </a:r>
                      <a:r>
                        <a:rPr lang="fr-FR" sz="1400" baseline="0" dirty="0">
                          <a:latin typeface="Times New Roman"/>
                          <a:ea typeface="Times New Roman"/>
                        </a:rPr>
                        <a:t> : G6PD)</a:t>
                      </a:r>
                      <a:endParaRPr lang="fr-FR" sz="1400" dirty="0">
                        <a:latin typeface="Times New Roman"/>
                        <a:ea typeface="Times New Roman"/>
                      </a:endParaRPr>
                    </a:p>
                  </a:txBody>
                  <a:tcPr marL="1200" marR="1200" marT="900" marB="90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/>
                        <a:t> </a:t>
                      </a:r>
                      <a:endParaRPr lang="fr-FR" sz="1400">
                        <a:latin typeface="Times New Roman"/>
                        <a:ea typeface="Times New Roman"/>
                      </a:endParaRPr>
                    </a:p>
                  </a:txBody>
                  <a:tcPr marL="1200" marR="1200" marT="900" marB="90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8481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1" dirty="0">
                          <a:solidFill>
                            <a:srgbClr val="FF0000"/>
                          </a:solidFill>
                        </a:rPr>
                        <a:t>Protéinurie</a:t>
                      </a:r>
                      <a:endParaRPr lang="fr-FR" sz="1400" b="1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1200" marR="1200" marT="900" marB="90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/>
                        <a:t>0.15-0.2 g/l</a:t>
                      </a:r>
                      <a:endParaRPr lang="fr-FR" sz="1400">
                        <a:latin typeface="Times New Roman"/>
                        <a:ea typeface="Times New Roman"/>
                      </a:endParaRPr>
                    </a:p>
                  </a:txBody>
                  <a:tcPr marL="1200" marR="1200" marT="900" marB="90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dirty="0"/>
                        <a:t>Diurèse ++ (faible densité)</a:t>
                      </a:r>
                      <a:br>
                        <a:rPr lang="fr-FR" sz="1400" dirty="0"/>
                      </a:br>
                      <a:r>
                        <a:rPr lang="fr-FR" sz="1400" dirty="0"/>
                        <a:t>Peu d'albumine ou </a:t>
                      </a:r>
                      <a:r>
                        <a:rPr lang="fr-FR" sz="1400" dirty="0" err="1"/>
                        <a:t>prot</a:t>
                      </a:r>
                      <a:r>
                        <a:rPr lang="fr-FR" sz="1400" dirty="0"/>
                        <a:t>. de </a:t>
                      </a:r>
                      <a:r>
                        <a:rPr lang="fr-FR" sz="1400" dirty="0" err="1"/>
                        <a:t>Bence</a:t>
                      </a:r>
                      <a:r>
                        <a:rPr lang="fr-FR" sz="1400" dirty="0"/>
                        <a:t>-Jones</a:t>
                      </a:r>
                      <a:endParaRPr lang="fr-FR" sz="1400" dirty="0">
                        <a:latin typeface="Times New Roman"/>
                        <a:ea typeface="Times New Roman"/>
                      </a:endParaRPr>
                    </a:p>
                  </a:txBody>
                  <a:tcPr marL="1200" marR="1200" marT="900" marB="90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dirty="0"/>
                        <a:t>Lavage du récipient avec des oxydants ou des acides. Toilette avec des ammoniums  ou de la </a:t>
                      </a:r>
                      <a:r>
                        <a:rPr lang="fr-FR" sz="1400" dirty="0" err="1"/>
                        <a:t>chlorhexidine</a:t>
                      </a:r>
                      <a:endParaRPr lang="fr-FR" sz="1400" dirty="0">
                        <a:latin typeface="Times New Roman"/>
                        <a:ea typeface="Times New Roman"/>
                      </a:endParaRPr>
                    </a:p>
                  </a:txBody>
                  <a:tcPr marL="1200" marR="1200" marT="900" marB="90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dirty="0"/>
                        <a:t>La </a:t>
                      </a:r>
                      <a:r>
                        <a:rPr lang="fr-FR" sz="1400" u="sng" dirty="0"/>
                        <a:t>méthode à l'</a:t>
                      </a:r>
                      <a:r>
                        <a:rPr lang="fr-FR" sz="1400" u="sng" dirty="0" err="1"/>
                        <a:t>amidoschwartz</a:t>
                      </a:r>
                      <a:r>
                        <a:rPr lang="fr-FR" sz="1400" u="sng" dirty="0"/>
                        <a:t> </a:t>
                      </a:r>
                      <a:r>
                        <a:rPr lang="fr-FR" sz="1400" dirty="0"/>
                        <a:t>est plus sensible et plus spécifique.</a:t>
                      </a:r>
                      <a:endParaRPr lang="fr-FR" sz="1400" dirty="0">
                        <a:latin typeface="Times New Roman"/>
                        <a:ea typeface="Times New Roman"/>
                      </a:endParaRPr>
                    </a:p>
                  </a:txBody>
                  <a:tcPr marL="1200" marR="1200" marT="900" marB="90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4229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1" dirty="0" err="1">
                          <a:solidFill>
                            <a:srgbClr val="FF0000"/>
                          </a:solidFill>
                        </a:rPr>
                        <a:t>Leucocyturie</a:t>
                      </a:r>
                      <a:endParaRPr lang="fr-FR" sz="1400" b="1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1200" marR="1200" marT="900" marB="90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/>
                        <a:t>10 GB / mm</a:t>
                      </a:r>
                      <a:r>
                        <a:rPr lang="fr-FR" sz="1400" baseline="30000"/>
                        <a:t>3</a:t>
                      </a:r>
                      <a:endParaRPr lang="fr-FR" sz="1400">
                        <a:latin typeface="Times New Roman"/>
                        <a:ea typeface="Times New Roman"/>
                      </a:endParaRPr>
                    </a:p>
                  </a:txBody>
                  <a:tcPr marL="1200" marR="1200" marT="900" marB="90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/>
                        <a:t>Glycosurie +++</a:t>
                      </a:r>
                      <a:br>
                        <a:rPr lang="fr-FR" sz="1400"/>
                      </a:br>
                      <a:r>
                        <a:rPr lang="fr-FR" sz="1400"/>
                        <a:t>Protéinurie +++, Densité ++</a:t>
                      </a:r>
                      <a:br>
                        <a:rPr lang="fr-FR" sz="1400"/>
                      </a:br>
                      <a:r>
                        <a:rPr lang="fr-FR" sz="1400"/>
                        <a:t>céphalosporines, tétracyclines, conservateurs</a:t>
                      </a:r>
                      <a:endParaRPr lang="fr-FR" sz="1400">
                        <a:latin typeface="Times New Roman"/>
                        <a:ea typeface="Times New Roman"/>
                      </a:endParaRPr>
                    </a:p>
                  </a:txBody>
                  <a:tcPr marL="1200" marR="1200" marT="900" marB="90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dirty="0"/>
                        <a:t>Leucorrhées, lavage du récipient avec des oxydants ou des acides (formol ++)</a:t>
                      </a:r>
                      <a:endParaRPr lang="fr-FR" sz="1400" dirty="0">
                        <a:latin typeface="Times New Roman"/>
                        <a:ea typeface="Times New Roman"/>
                      </a:endParaRPr>
                    </a:p>
                  </a:txBody>
                  <a:tcPr marL="1200" marR="1200" marT="900" marB="900" anchor="ctr"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/>
                        <a:t>A interpréter simultanément</a:t>
                      </a:r>
                      <a:endParaRPr lang="fr-FR" sz="1400">
                        <a:latin typeface="Times New Roman"/>
                        <a:ea typeface="Times New Roman"/>
                      </a:endParaRPr>
                    </a:p>
                  </a:txBody>
                  <a:tcPr marL="1200" marR="1200" marT="900" marB="90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98053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1" dirty="0" err="1">
                          <a:solidFill>
                            <a:srgbClr val="FF0000"/>
                          </a:solidFill>
                        </a:rPr>
                        <a:t>Nitriturie</a:t>
                      </a:r>
                      <a:endParaRPr lang="fr-FR" sz="1400" b="1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1200" marR="1200" marT="900" marB="90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/>
                        <a:t>10 </a:t>
                      </a:r>
                      <a:r>
                        <a:rPr lang="fr-FR" sz="1400" baseline="30000"/>
                        <a:t>5</a:t>
                      </a:r>
                      <a:r>
                        <a:rPr lang="fr-FR" sz="1400"/>
                        <a:t> germes/ml</a:t>
                      </a:r>
                      <a:endParaRPr lang="fr-FR" sz="1400">
                        <a:latin typeface="Times New Roman"/>
                        <a:ea typeface="Times New Roman"/>
                      </a:endParaRPr>
                    </a:p>
                  </a:txBody>
                  <a:tcPr marL="1200" marR="1200" marT="900" marB="90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dirty="0"/>
                        <a:t>Diurèse ++ (faible densité)</a:t>
                      </a:r>
                      <a:br>
                        <a:rPr lang="fr-FR" sz="1400" dirty="0"/>
                      </a:br>
                      <a:r>
                        <a:rPr lang="fr-FR" sz="1400" dirty="0"/>
                        <a:t>Pas de nitrates  alimentaires</a:t>
                      </a:r>
                      <a:br>
                        <a:rPr lang="fr-FR" sz="1400" dirty="0"/>
                      </a:br>
                      <a:r>
                        <a:rPr lang="fr-FR" sz="1400" dirty="0"/>
                        <a:t>Germe nitrate négatif :                                               </a:t>
                      </a:r>
                      <a:r>
                        <a:rPr lang="fr-FR" sz="1400" dirty="0" err="1"/>
                        <a:t>strepto</a:t>
                      </a:r>
                      <a:r>
                        <a:rPr lang="fr-FR" sz="1400" dirty="0"/>
                        <a:t>, </a:t>
                      </a:r>
                      <a:r>
                        <a:rPr lang="fr-FR" sz="1400" dirty="0" err="1"/>
                        <a:t>gono</a:t>
                      </a:r>
                      <a:r>
                        <a:rPr lang="fr-FR" sz="1400" dirty="0"/>
                        <a:t> et BK</a:t>
                      </a:r>
                      <a:br>
                        <a:rPr lang="fr-FR" sz="1400" dirty="0"/>
                      </a:br>
                      <a:r>
                        <a:rPr lang="fr-FR" sz="1400" dirty="0"/>
                        <a:t>Vit. C</a:t>
                      </a:r>
                      <a:endParaRPr lang="fr-FR" sz="1400" dirty="0">
                        <a:latin typeface="Times New Roman"/>
                        <a:ea typeface="Times New Roman"/>
                      </a:endParaRPr>
                    </a:p>
                  </a:txBody>
                  <a:tcPr marL="1200" marR="1200" marT="900" marB="90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dirty="0"/>
                        <a:t>Germes du méat urinaire si prélèvement en début de jet. Urine vieillie. Dérivés nitrés</a:t>
                      </a:r>
                      <a:endParaRPr lang="fr-FR" sz="1400" dirty="0">
                        <a:latin typeface="Times New Roman"/>
                        <a:ea typeface="Times New Roman"/>
                      </a:endParaRPr>
                    </a:p>
                  </a:txBody>
                  <a:tcPr marL="1200" marR="1200" marT="900" marB="900" anchor="ctr"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1275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1" dirty="0" err="1">
                          <a:solidFill>
                            <a:srgbClr val="FF0000"/>
                          </a:solidFill>
                        </a:rPr>
                        <a:t>Bilirubinurie</a:t>
                      </a:r>
                      <a:endParaRPr lang="fr-FR" sz="1400" b="1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1200" marR="1200" marT="900" marB="90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/>
                        <a:t>2-4 mg/l</a:t>
                      </a:r>
                      <a:endParaRPr lang="fr-FR" sz="1400">
                        <a:latin typeface="Times New Roman"/>
                        <a:ea typeface="Times New Roman"/>
                      </a:endParaRPr>
                    </a:p>
                  </a:txBody>
                  <a:tcPr marL="1200" marR="1200" marT="900" marB="90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/>
                        <a:t>Urine laissée à la lumière</a:t>
                      </a:r>
                      <a:br>
                        <a:rPr lang="fr-FR" sz="1400"/>
                      </a:br>
                      <a:r>
                        <a:rPr lang="fr-FR" sz="1400"/>
                        <a:t>Vit. C, chlorhexidine dans le récipient.</a:t>
                      </a:r>
                      <a:endParaRPr lang="fr-FR" sz="1400">
                        <a:latin typeface="Times New Roman"/>
                        <a:ea typeface="Times New Roman"/>
                      </a:endParaRPr>
                    </a:p>
                  </a:txBody>
                  <a:tcPr marL="1200" marR="1200" marT="900" marB="90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dirty="0"/>
                        <a:t>Rifampicine</a:t>
                      </a:r>
                      <a:endParaRPr lang="fr-FR" sz="1400" dirty="0">
                        <a:latin typeface="Times New Roman"/>
                        <a:ea typeface="Times New Roman"/>
                      </a:endParaRPr>
                    </a:p>
                  </a:txBody>
                  <a:tcPr marL="1200" marR="1200" marT="900" marB="900" anchor="ctr"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/>
                        <a:t>A interpréter simultanément</a:t>
                      </a:r>
                      <a:endParaRPr lang="fr-FR" sz="1400">
                        <a:latin typeface="Times New Roman"/>
                        <a:ea typeface="Times New Roman"/>
                      </a:endParaRPr>
                    </a:p>
                  </a:txBody>
                  <a:tcPr marL="1200" marR="1200" marT="900" marB="90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1275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1" dirty="0">
                          <a:solidFill>
                            <a:srgbClr val="FF0000"/>
                          </a:solidFill>
                        </a:rPr>
                        <a:t>Urobilinogène</a:t>
                      </a:r>
                      <a:endParaRPr lang="fr-FR" sz="1400" b="1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1200" marR="1200" marT="900" marB="90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/>
                        <a:t>1.6-16 µmol/l</a:t>
                      </a:r>
                      <a:endParaRPr lang="fr-FR" sz="1400">
                        <a:latin typeface="Times New Roman"/>
                        <a:ea typeface="Times New Roman"/>
                      </a:endParaRPr>
                    </a:p>
                  </a:txBody>
                  <a:tcPr marL="1200" marR="1200" marT="900" marB="90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dirty="0"/>
                        <a:t>Urine laissée à la lumière</a:t>
                      </a:r>
                      <a:br>
                        <a:rPr lang="fr-FR" sz="1400" dirty="0"/>
                      </a:br>
                      <a:r>
                        <a:rPr lang="fr-FR" sz="1400" dirty="0"/>
                        <a:t>Conservateurs</a:t>
                      </a:r>
                      <a:endParaRPr lang="fr-FR" sz="1400" dirty="0">
                        <a:latin typeface="Times New Roman"/>
                        <a:ea typeface="Times New Roman"/>
                      </a:endParaRPr>
                    </a:p>
                  </a:txBody>
                  <a:tcPr marL="1200" marR="1200" marT="900" marB="90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dirty="0"/>
                        <a:t> </a:t>
                      </a:r>
                      <a:endParaRPr lang="fr-FR" sz="1400" dirty="0">
                        <a:latin typeface="Times New Roman"/>
                        <a:ea typeface="Times New Roman"/>
                      </a:endParaRPr>
                    </a:p>
                  </a:txBody>
                  <a:tcPr marL="1200" marR="1200" marT="900" marB="900" anchor="ctr"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9336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1" dirty="0">
                          <a:solidFill>
                            <a:srgbClr val="FF0000"/>
                          </a:solidFill>
                        </a:rPr>
                        <a:t>pH</a:t>
                      </a:r>
                      <a:endParaRPr lang="fr-FR" sz="1400" b="1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1200" marR="1200" marT="900" marB="90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/>
                        <a:t>0.5 unité pH</a:t>
                      </a:r>
                      <a:endParaRPr lang="fr-FR" sz="1400">
                        <a:latin typeface="Times New Roman"/>
                        <a:ea typeface="Times New Roman"/>
                      </a:endParaRPr>
                    </a:p>
                  </a:txBody>
                  <a:tcPr marL="1200" marR="1200" marT="900" marB="90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/>
                        <a:t>Conservateurs acides</a:t>
                      </a:r>
                      <a:endParaRPr lang="fr-FR" sz="1400">
                        <a:latin typeface="Times New Roman"/>
                        <a:ea typeface="Times New Roman"/>
                      </a:endParaRPr>
                    </a:p>
                  </a:txBody>
                  <a:tcPr marL="1200" marR="1200" marT="900" marB="90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/>
                        <a:t>Urine vieillie et donc basique (bactéries ++)</a:t>
                      </a:r>
                      <a:endParaRPr lang="fr-FR" sz="1400">
                        <a:latin typeface="Times New Roman"/>
                        <a:ea typeface="Times New Roman"/>
                      </a:endParaRPr>
                    </a:p>
                  </a:txBody>
                  <a:tcPr marL="1200" marR="1200" marT="900" marB="90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fr-FR" sz="1400" dirty="0">
                        <a:latin typeface="Times New Roman"/>
                        <a:ea typeface="Times New Roman"/>
                      </a:endParaRPr>
                    </a:p>
                  </a:txBody>
                  <a:tcPr marL="1200" marR="1200" marT="900" marB="900" anchor="ctr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58909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1" dirty="0">
                          <a:solidFill>
                            <a:srgbClr val="FF0000"/>
                          </a:solidFill>
                        </a:rPr>
                        <a:t>Densité urinaire</a:t>
                      </a:r>
                      <a:endParaRPr lang="fr-FR" sz="1400" b="1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1200" marR="1200" marT="900" marB="90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/>
                        <a:t>0.005 unité DU</a:t>
                      </a:r>
                      <a:endParaRPr lang="fr-FR" sz="1400">
                        <a:latin typeface="Times New Roman"/>
                        <a:ea typeface="Times New Roman"/>
                      </a:endParaRPr>
                    </a:p>
                  </a:txBody>
                  <a:tcPr marL="1200" marR="1200" marT="900" marB="90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dirty="0"/>
                        <a:t>pH &gt; 6.5</a:t>
                      </a:r>
                      <a:endParaRPr lang="fr-FR" sz="1400" dirty="0">
                        <a:latin typeface="Times New Roman"/>
                        <a:ea typeface="Times New Roman"/>
                      </a:endParaRPr>
                    </a:p>
                  </a:txBody>
                  <a:tcPr marL="1200" marR="1200" marT="900" marB="90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/>
                        <a:t> </a:t>
                      </a:r>
                      <a:endParaRPr lang="fr-FR" sz="1400">
                        <a:latin typeface="Times New Roman"/>
                        <a:ea typeface="Times New Roman"/>
                      </a:endParaRPr>
                    </a:p>
                  </a:txBody>
                  <a:tcPr marL="1200" marR="1200" marT="900" marB="90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dirty="0"/>
                        <a:t>Aide à l'interprétation de : GB, GR,,  Glucose,  </a:t>
                      </a:r>
                      <a:r>
                        <a:rPr lang="fr-FR" sz="1400" dirty="0" err="1"/>
                        <a:t>prot</a:t>
                      </a:r>
                      <a:r>
                        <a:rPr lang="fr-FR" sz="1400" dirty="0"/>
                        <a:t>., nit.</a:t>
                      </a:r>
                      <a:endParaRPr lang="fr-FR" sz="1400" dirty="0">
                        <a:latin typeface="Times New Roman"/>
                        <a:ea typeface="Times New Roman"/>
                      </a:endParaRPr>
                    </a:p>
                  </a:txBody>
                  <a:tcPr marL="1200" marR="1200" marT="900" marB="900" anchor="ctr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103188"/>
            <a:ext cx="10972800" cy="525462"/>
          </a:xfrm>
        </p:spPr>
        <p:txBody>
          <a:bodyPr>
            <a:normAutofit fontScale="90000"/>
          </a:bodyPr>
          <a:lstStyle/>
          <a:p>
            <a:r>
              <a:rPr lang="fr-FR" b="1" dirty="0"/>
              <a:t>Quelques cas pratiques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28600" y="723900"/>
            <a:ext cx="11582440" cy="6134100"/>
          </a:xfrm>
        </p:spPr>
        <p:txBody>
          <a:bodyPr>
            <a:noAutofit/>
          </a:bodyPr>
          <a:lstStyle/>
          <a:p>
            <a:r>
              <a:rPr lang="fr-FR" dirty="0"/>
              <a:t>Dans tous les cas, l'analyse doit être validée au moins par la mesure de la densité urinaire à laquelle on peut avantageusement ajouter le pH et Vit C.</a:t>
            </a:r>
          </a:p>
          <a:p>
            <a:r>
              <a:rPr lang="fr-FR" u="sng" dirty="0"/>
              <a:t>Surveillance d'une grossesse : IU (</a:t>
            </a:r>
            <a:r>
              <a:rPr lang="fr-FR" dirty="0"/>
              <a:t>GB, GR, nitrites), Protéinurie, Glycosurie</a:t>
            </a:r>
          </a:p>
          <a:p>
            <a:r>
              <a:rPr lang="fr-FR" u="sng" dirty="0"/>
              <a:t>Surveillance d'un diabétique :</a:t>
            </a:r>
            <a:r>
              <a:rPr lang="fr-FR" dirty="0"/>
              <a:t>Glycosurie, cétonurie, IU, Protéinurie</a:t>
            </a:r>
          </a:p>
          <a:p>
            <a:r>
              <a:rPr lang="fr-FR" u="sng" dirty="0"/>
              <a:t>Suspicion d'infection urinaire : </a:t>
            </a:r>
            <a:br>
              <a:rPr lang="fr-FR" dirty="0"/>
            </a:br>
            <a:r>
              <a:rPr lang="fr-FR" dirty="0"/>
              <a:t>Nitrite, GB et GR sont normaux tous les 3 dans seulement 2% des IU                                           Nitrites et GB tous 2 </a:t>
            </a:r>
            <a:r>
              <a:rPr lang="fr-FR" dirty="0" err="1"/>
              <a:t>nég</a:t>
            </a:r>
            <a:r>
              <a:rPr lang="fr-FR" dirty="0"/>
              <a:t> : ce n’est pas une IU                                                                                        Nitrites et GB tous 2 positifs : 10 % faux Positifs : ECBU et C3G IM (50 mg /kg / j </a:t>
            </a:r>
          </a:p>
          <a:p>
            <a:r>
              <a:rPr lang="fr-FR" u="sng" dirty="0"/>
              <a:t>Suspicion de colique néphrétique :</a:t>
            </a:r>
            <a:br>
              <a:rPr lang="fr-FR" dirty="0"/>
            </a:br>
            <a:r>
              <a:rPr lang="fr-FR" dirty="0"/>
              <a:t>On observe une hématurie microscopique dans 94% des cas. En cas d'absence d'hématies, écarter cette Hypothèse.</a:t>
            </a:r>
          </a:p>
          <a:p>
            <a:r>
              <a:rPr lang="fr-FR" u="sng" dirty="0"/>
              <a:t>Suspicion d'insuffisance rénale :</a:t>
            </a:r>
            <a:br>
              <a:rPr lang="fr-FR" dirty="0"/>
            </a:br>
            <a:r>
              <a:rPr lang="fr-FR" dirty="0"/>
              <a:t>Il est rare d'observer une insuffisance rénale si les paramètres GB, GR et protéine sont négatifs simultanément.   De plus, en cas de densité urinaire supérieure à 1.025, la probabilité qu'il existe une insuffisance rénale sévère est faible. Ceci peut-être très utile avant la prescription de médicaments </a:t>
            </a:r>
            <a:r>
              <a:rPr lang="fr-FR" dirty="0" err="1"/>
              <a:t>néphrotoxiques</a:t>
            </a:r>
            <a:r>
              <a:rPr lang="fr-FR" dirty="0"/>
              <a:t> comme les aminosides.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131762"/>
            <a:ext cx="10972800" cy="582594"/>
          </a:xfrm>
        </p:spPr>
        <p:txBody>
          <a:bodyPr>
            <a:normAutofit/>
          </a:bodyPr>
          <a:lstStyle/>
          <a:p>
            <a:r>
              <a:rPr lang="fr-FR" sz="2400" b="1" dirty="0"/>
              <a:t>Bien connaître ce Stéthoscope des Urines !</a:t>
            </a:r>
            <a:endParaRPr lang="fr-FR" sz="24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66700" y="781032"/>
            <a:ext cx="11639512" cy="6076968"/>
          </a:xfrm>
        </p:spPr>
        <p:txBody>
          <a:bodyPr>
            <a:no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fr-FR" sz="1800" b="1" dirty="0"/>
              <a:t>D'abord, prélèvement d'urine correct</a:t>
            </a:r>
          </a:p>
          <a:p>
            <a:pPr lvl="1"/>
            <a:r>
              <a:rPr lang="fr-FR" sz="1800" b="1" dirty="0"/>
              <a:t>Récipient propre, sec et bien rincé à l'eau plate, Aucun antiseptique ni désinfectant ni conservateur.</a:t>
            </a:r>
          </a:p>
          <a:p>
            <a:pPr lvl="1"/>
            <a:r>
              <a:rPr lang="fr-FR" sz="1800" b="1" dirty="0"/>
              <a:t>Urine: Au milieu de jet  (fillette : sondage vésical) </a:t>
            </a:r>
          </a:p>
          <a:p>
            <a:pPr lvl="1"/>
            <a:r>
              <a:rPr lang="fr-FR" sz="1800" b="1" dirty="0"/>
              <a:t>Analyse par bandelette: </a:t>
            </a:r>
          </a:p>
          <a:p>
            <a:pPr lvl="2"/>
            <a:r>
              <a:rPr lang="fr-FR" sz="1800" b="1" dirty="0"/>
              <a:t>moins d'une heure après le recueil. </a:t>
            </a:r>
          </a:p>
          <a:p>
            <a:pPr lvl="2"/>
            <a:r>
              <a:rPr lang="fr-FR" sz="1800" b="1" dirty="0"/>
              <a:t>24 heures après si 4° et à l'abri de la lumière, sauf bilirubine urobilinogène</a:t>
            </a:r>
          </a:p>
          <a:p>
            <a:pPr lvl="2"/>
            <a:r>
              <a:rPr lang="fr-FR" sz="1800" b="1" dirty="0"/>
              <a:t>Nitrites : urines du matin, ou urines plus de 4 heures après la précédente.</a:t>
            </a:r>
          </a:p>
          <a:p>
            <a:pPr marL="514350" lvl="0" indent="-514350">
              <a:lnSpc>
                <a:spcPct val="150000"/>
              </a:lnSpc>
              <a:buFont typeface="+mj-lt"/>
              <a:buAutoNum type="arabicPeriod"/>
            </a:pPr>
            <a:r>
              <a:rPr lang="fr-FR" sz="1800" b="1" dirty="0"/>
              <a:t>Mélanger et homogénéisez les urines</a:t>
            </a:r>
          </a:p>
          <a:p>
            <a:pPr marL="514350" lvl="0" indent="-514350">
              <a:lnSpc>
                <a:spcPct val="150000"/>
              </a:lnSpc>
              <a:buFont typeface="+mj-lt"/>
              <a:buAutoNum type="arabicPeriod"/>
            </a:pPr>
            <a:r>
              <a:rPr lang="fr-FR" sz="1800" b="1" dirty="0"/>
              <a:t>Ne pas toucher les zones réactives de la BU. </a:t>
            </a:r>
          </a:p>
          <a:p>
            <a:pPr marL="514350" lvl="0" indent="-514350">
              <a:lnSpc>
                <a:spcPct val="150000"/>
              </a:lnSpc>
              <a:buFont typeface="+mj-lt"/>
              <a:buAutoNum type="arabicPeriod"/>
            </a:pPr>
            <a:r>
              <a:rPr lang="fr-FR" sz="1800" b="1" dirty="0"/>
              <a:t>Plonger la bandelette et la retirer immédiatement</a:t>
            </a:r>
          </a:p>
          <a:p>
            <a:pPr marL="514350" lvl="0" indent="-514350">
              <a:lnSpc>
                <a:spcPct val="150000"/>
              </a:lnSpc>
              <a:buFont typeface="+mj-lt"/>
              <a:buAutoNum type="arabicPeriod"/>
            </a:pPr>
            <a:r>
              <a:rPr lang="fr-FR" sz="1800" b="1" dirty="0">
                <a:solidFill>
                  <a:srgbClr val="FF0000"/>
                </a:solidFill>
              </a:rPr>
              <a:t>Tapoter HORIZONTALEMENT </a:t>
            </a:r>
            <a:r>
              <a:rPr lang="fr-FR" sz="1800" b="1" dirty="0"/>
              <a:t>la tranche de la bandelette contre le récipient, afin d'éliminer l'urine excédentaire.</a:t>
            </a:r>
          </a:p>
          <a:p>
            <a:pPr marL="514350" lvl="0" indent="-514350">
              <a:lnSpc>
                <a:spcPct val="150000"/>
              </a:lnSpc>
              <a:buFont typeface="+mj-lt"/>
              <a:buAutoNum type="arabicPeriod"/>
            </a:pPr>
            <a:r>
              <a:rPr lang="fr-FR" sz="1800" b="1" dirty="0">
                <a:solidFill>
                  <a:srgbClr val="FF0000"/>
                </a:solidFill>
              </a:rPr>
              <a:t>Respecter le temps préconisé par le fabriquant </a:t>
            </a:r>
          </a:p>
          <a:p>
            <a:pPr marL="514350" lvl="0" indent="-514350">
              <a:lnSpc>
                <a:spcPct val="150000"/>
              </a:lnSpc>
              <a:buFont typeface="+mj-lt"/>
              <a:buAutoNum type="arabicPeriod"/>
            </a:pPr>
            <a:r>
              <a:rPr lang="fr-FR" sz="1800" b="1" dirty="0"/>
              <a:t>Lire en tenant la bandelette près de l'échelle colorimétrique</a:t>
            </a:r>
          </a:p>
          <a:p>
            <a:pPr marL="514350" lvl="0" indent="-514350">
              <a:lnSpc>
                <a:spcPct val="150000"/>
              </a:lnSpc>
              <a:buFont typeface="+mj-lt"/>
              <a:buAutoNum type="arabicPeriod"/>
            </a:pPr>
            <a:r>
              <a:rPr lang="fr-FR" sz="1800" b="1" dirty="0"/>
              <a:t>Noter résultats puis jeter bandelette dans poubelle à incinérer.</a:t>
            </a:r>
          </a:p>
          <a:p>
            <a:endParaRPr lang="fr-FR" sz="18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868346"/>
          </a:xfrm>
        </p:spPr>
        <p:txBody>
          <a:bodyPr/>
          <a:lstStyle/>
          <a:p>
            <a:r>
              <a:rPr lang="fr-FR" dirty="0"/>
              <a:t>CONSERVATION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09600" y="1214423"/>
            <a:ext cx="10972800" cy="4911741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fr-FR" sz="3200" dirty="0"/>
              <a:t>Toujours dans leur emballage bien bouché, </a:t>
            </a:r>
          </a:p>
          <a:p>
            <a:pPr>
              <a:lnSpc>
                <a:spcPct val="150000"/>
              </a:lnSpc>
            </a:pPr>
            <a:r>
              <a:rPr lang="fr-FR" sz="3200" dirty="0"/>
              <a:t>Endroit sec et frais.</a:t>
            </a:r>
          </a:p>
          <a:p>
            <a:pPr>
              <a:lnSpc>
                <a:spcPct val="150000"/>
              </a:lnSpc>
            </a:pPr>
            <a:r>
              <a:rPr lang="fr-FR" sz="3200" dirty="0"/>
              <a:t>Ne faut pas les mettre </a:t>
            </a:r>
          </a:p>
          <a:p>
            <a:pPr lvl="1">
              <a:lnSpc>
                <a:spcPct val="150000"/>
              </a:lnSpc>
            </a:pPr>
            <a:r>
              <a:rPr lang="fr-FR" sz="3200" dirty="0"/>
              <a:t>au réfrigérateur </a:t>
            </a:r>
          </a:p>
          <a:p>
            <a:pPr lvl="1">
              <a:lnSpc>
                <a:spcPct val="150000"/>
              </a:lnSpc>
            </a:pPr>
            <a:r>
              <a:rPr lang="fr-FR" sz="3200" dirty="0"/>
              <a:t>ni au soleil. </a:t>
            </a:r>
          </a:p>
          <a:p>
            <a:pPr>
              <a:lnSpc>
                <a:spcPct val="150000"/>
              </a:lnSpc>
            </a:pPr>
            <a:r>
              <a:rPr lang="fr-FR" sz="3200" dirty="0"/>
              <a:t>Endroit idéal : un tiroir à l'ombre.</a:t>
            </a:r>
          </a:p>
          <a:p>
            <a:pPr>
              <a:lnSpc>
                <a:spcPct val="150000"/>
              </a:lnSpc>
            </a:pPr>
            <a:endParaRPr lang="fr-FR" sz="32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ctrTitle"/>
          </p:nvPr>
        </p:nvSpPr>
        <p:spPr>
          <a:xfrm>
            <a:off x="914400" y="1357298"/>
            <a:ext cx="10363200" cy="1470025"/>
          </a:xfrm>
        </p:spPr>
        <p:txBody>
          <a:bodyPr>
            <a:normAutofit/>
          </a:bodyPr>
          <a:lstStyle/>
          <a:p>
            <a:r>
              <a:rPr lang="ar-EG" sz="8000" b="1" dirty="0">
                <a:solidFill>
                  <a:srgbClr val="FF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شرائح تحليل البول</a:t>
            </a:r>
            <a:endParaRPr lang="fr-FR" sz="8000" b="1" dirty="0">
              <a:solidFill>
                <a:srgbClr val="FF0000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5" name="Sous-titre 4"/>
          <p:cNvSpPr>
            <a:spLocks noGrp="1"/>
          </p:cNvSpPr>
          <p:nvPr>
            <p:ph type="subTitle" idx="1"/>
          </p:nvPr>
        </p:nvSpPr>
        <p:spPr>
          <a:xfrm>
            <a:off x="1904971" y="3786190"/>
            <a:ext cx="8534400" cy="2428868"/>
          </a:xfrm>
        </p:spPr>
        <p:txBody>
          <a:bodyPr>
            <a:normAutofit/>
          </a:bodyPr>
          <a:lstStyle/>
          <a:p>
            <a:r>
              <a:rPr lang="ar-EG" sz="5400" b="1" dirty="0">
                <a:solidFill>
                  <a:srgbClr val="00B05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فحص سريري ضروري</a:t>
            </a:r>
            <a:endParaRPr lang="fr-FR" sz="5400" b="1" dirty="0">
              <a:solidFill>
                <a:srgbClr val="00B050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endParaRPr lang="ar-EG" sz="5400" b="1" dirty="0">
              <a:solidFill>
                <a:schemeClr val="tx1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endParaRPr lang="fr-FR" sz="5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au 3"/>
          <p:cNvGraphicFramePr>
            <a:graphicFrameLocks noGrp="1"/>
          </p:cNvGraphicFramePr>
          <p:nvPr/>
        </p:nvGraphicFramePr>
        <p:xfrm>
          <a:off x="0" y="72772"/>
          <a:ext cx="12001544" cy="6775309"/>
        </p:xfrm>
        <a:graphic>
          <a:graphicData uri="http://schemas.openxmlformats.org/drawingml/2006/table">
            <a:tbl>
              <a:tblPr>
                <a:tableStyleId>{E8B1032C-EA38-4F05-BA0D-38AFFFC7BED3}</a:tableStyleId>
              </a:tblPr>
              <a:tblGrid>
                <a:gridCol w="133346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3825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54332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5052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38129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8917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1" dirty="0"/>
                        <a:t>Paramètre</a:t>
                      </a:r>
                      <a:endParaRPr lang="fr-FR" sz="1400" b="1" dirty="0">
                        <a:latin typeface="Times New Roman"/>
                        <a:ea typeface="Times New Roman"/>
                      </a:endParaRPr>
                    </a:p>
                  </a:txBody>
                  <a:tcPr marL="1200" marR="1200" marT="900" marB="90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1" dirty="0"/>
                        <a:t>Seuil moyen</a:t>
                      </a:r>
                      <a:endParaRPr lang="fr-FR" sz="1400" b="1" dirty="0">
                        <a:latin typeface="Times New Roman"/>
                        <a:ea typeface="Times New Roman"/>
                      </a:endParaRPr>
                    </a:p>
                  </a:txBody>
                  <a:tcPr marL="1200" marR="1200" marT="900" marB="90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1" dirty="0"/>
                        <a:t>Faux négatifs</a:t>
                      </a:r>
                      <a:endParaRPr lang="fr-FR" sz="1400" b="1" dirty="0">
                        <a:latin typeface="Times New Roman"/>
                        <a:ea typeface="Times New Roman"/>
                      </a:endParaRPr>
                    </a:p>
                  </a:txBody>
                  <a:tcPr marL="1200" marR="1200" marT="900" marB="90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1" dirty="0"/>
                        <a:t>Faux positifs</a:t>
                      </a:r>
                      <a:endParaRPr lang="fr-FR" sz="1400" b="1" dirty="0">
                        <a:latin typeface="Times New Roman"/>
                        <a:ea typeface="Times New Roman"/>
                      </a:endParaRPr>
                    </a:p>
                  </a:txBody>
                  <a:tcPr marL="1200" marR="1200" marT="900" marB="90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1" dirty="0"/>
                        <a:t>Commentaires</a:t>
                      </a:r>
                      <a:endParaRPr lang="fr-FR" sz="1400" b="1" dirty="0">
                        <a:latin typeface="Times New Roman"/>
                        <a:ea typeface="Times New Roman"/>
                      </a:endParaRPr>
                    </a:p>
                  </a:txBody>
                  <a:tcPr marL="1200" marR="1200" marT="900" marB="90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2348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1" dirty="0">
                          <a:solidFill>
                            <a:srgbClr val="FF0000"/>
                          </a:solidFill>
                        </a:rPr>
                        <a:t>Glycosurie</a:t>
                      </a:r>
                      <a:endParaRPr lang="fr-FR" sz="1400" b="1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1200" marR="1200" marT="900" marB="90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dirty="0"/>
                        <a:t>1 g/l - 5 </a:t>
                      </a:r>
                      <a:r>
                        <a:rPr lang="fr-FR" sz="1400" dirty="0" err="1"/>
                        <a:t>mmol</a:t>
                      </a:r>
                      <a:r>
                        <a:rPr lang="fr-FR" sz="1400" dirty="0"/>
                        <a:t>/l</a:t>
                      </a:r>
                      <a:endParaRPr lang="fr-FR" sz="1400" dirty="0">
                        <a:latin typeface="Times New Roman"/>
                        <a:ea typeface="Times New Roman"/>
                      </a:endParaRPr>
                    </a:p>
                  </a:txBody>
                  <a:tcPr marL="1200" marR="1200" marT="900" marB="90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dirty="0"/>
                        <a:t>Diurèse ++ donc densité basse</a:t>
                      </a:r>
                      <a:br>
                        <a:rPr lang="fr-FR" sz="1400" dirty="0"/>
                      </a:br>
                      <a:r>
                        <a:rPr lang="fr-FR" sz="1400" dirty="0"/>
                        <a:t>Bactéries ++, lire pH</a:t>
                      </a:r>
                      <a:br>
                        <a:rPr lang="fr-FR" sz="1400" dirty="0"/>
                      </a:br>
                      <a:r>
                        <a:rPr lang="fr-FR" sz="1400" dirty="0"/>
                        <a:t>Cétonurie ++</a:t>
                      </a:r>
                      <a:br>
                        <a:rPr lang="fr-FR" sz="1400" dirty="0"/>
                      </a:br>
                      <a:r>
                        <a:rPr lang="fr-FR" sz="1400" dirty="0"/>
                        <a:t>Aspirine, vit. C, L-dopa</a:t>
                      </a:r>
                      <a:endParaRPr lang="fr-FR" sz="1400" dirty="0">
                        <a:latin typeface="Times New Roman"/>
                        <a:ea typeface="Times New Roman"/>
                      </a:endParaRPr>
                    </a:p>
                  </a:txBody>
                  <a:tcPr marL="1200" marR="1200" marT="900" marB="90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dirty="0"/>
                        <a:t>Lavage du récipient avec des oxydants         ou des acides. </a:t>
                      </a:r>
                      <a:r>
                        <a:rPr lang="fr-FR" sz="1400" dirty="0" err="1"/>
                        <a:t>Zyloric</a:t>
                      </a:r>
                      <a:endParaRPr lang="fr-FR" sz="1400" dirty="0">
                        <a:latin typeface="Times New Roman"/>
                        <a:ea typeface="Times New Roman"/>
                      </a:endParaRPr>
                    </a:p>
                  </a:txBody>
                  <a:tcPr marL="1200" marR="1200" marT="900" marB="90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dirty="0"/>
                        <a:t>Confirmer par un </a:t>
                      </a:r>
                      <a:r>
                        <a:rPr lang="fr-FR" sz="1400" u="none" dirty="0"/>
                        <a:t>dosage sérique du glucose</a:t>
                      </a:r>
                      <a:endParaRPr lang="fr-FR" sz="1400" u="none" dirty="0">
                        <a:latin typeface="Times New Roman"/>
                        <a:ea typeface="Times New Roman"/>
                      </a:endParaRPr>
                    </a:p>
                  </a:txBody>
                  <a:tcPr marL="1200" marR="1200" marT="900" marB="90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738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1">
                          <a:solidFill>
                            <a:srgbClr val="FF0000"/>
                          </a:solidFill>
                        </a:rPr>
                        <a:t>Cétonurie</a:t>
                      </a:r>
                      <a:endParaRPr lang="fr-FR" sz="1400" b="1">
                        <a:solidFill>
                          <a:srgbClr val="FF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1200" marR="1200" marT="900" marB="90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dirty="0"/>
                        <a:t>0.05-0.1 g/l</a:t>
                      </a:r>
                      <a:endParaRPr lang="fr-FR" sz="1400" dirty="0">
                        <a:latin typeface="Times New Roman"/>
                        <a:ea typeface="Times New Roman"/>
                      </a:endParaRPr>
                    </a:p>
                  </a:txBody>
                  <a:tcPr marL="1200" marR="1200" marT="900" marB="90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/>
                        <a:t>Bactéries ++</a:t>
                      </a:r>
                      <a:endParaRPr lang="fr-FR" sz="1400">
                        <a:latin typeface="Times New Roman"/>
                        <a:ea typeface="Times New Roman"/>
                      </a:endParaRPr>
                    </a:p>
                  </a:txBody>
                  <a:tcPr marL="1200" marR="1200" marT="900" marB="90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/>
                        <a:t>Captopril</a:t>
                      </a:r>
                      <a:endParaRPr lang="fr-FR" sz="1400">
                        <a:latin typeface="Times New Roman"/>
                        <a:ea typeface="Times New Roman"/>
                      </a:endParaRPr>
                    </a:p>
                  </a:txBody>
                  <a:tcPr marL="1200" marR="1200" marT="900" marB="90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/>
                        <a:t> </a:t>
                      </a:r>
                      <a:endParaRPr lang="fr-FR" sz="1400">
                        <a:latin typeface="Times New Roman"/>
                        <a:ea typeface="Times New Roman"/>
                      </a:endParaRPr>
                    </a:p>
                  </a:txBody>
                  <a:tcPr marL="1200" marR="1200" marT="900" marB="90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8053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1" dirty="0">
                          <a:solidFill>
                            <a:srgbClr val="FF0000"/>
                          </a:solidFill>
                        </a:rPr>
                        <a:t>Hématurie</a:t>
                      </a:r>
                      <a:endParaRPr lang="fr-FR" sz="1400" b="1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1200" marR="1200" marT="900" marB="90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/>
                        <a:t>0.3 mg/l Hb</a:t>
                      </a:r>
                      <a:br>
                        <a:rPr lang="fr-FR" sz="1400"/>
                      </a:br>
                      <a:r>
                        <a:rPr lang="fr-FR" sz="1400"/>
                        <a:t>10 GR / mm </a:t>
                      </a:r>
                      <a:r>
                        <a:rPr lang="fr-FR" sz="1400" baseline="30000"/>
                        <a:t>3</a:t>
                      </a:r>
                      <a:endParaRPr lang="fr-FR" sz="1400">
                        <a:latin typeface="Times New Roman"/>
                        <a:ea typeface="Times New Roman"/>
                      </a:endParaRPr>
                    </a:p>
                  </a:txBody>
                  <a:tcPr marL="1200" marR="1200" marT="900" marB="90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dirty="0"/>
                        <a:t>Urines très concentrées (densité haute)</a:t>
                      </a:r>
                      <a:br>
                        <a:rPr lang="fr-FR" sz="1400" dirty="0"/>
                      </a:br>
                      <a:r>
                        <a:rPr lang="fr-FR" sz="1400" dirty="0"/>
                        <a:t>Protéinurie ++</a:t>
                      </a:r>
                      <a:br>
                        <a:rPr lang="fr-FR" sz="1400" dirty="0"/>
                      </a:br>
                      <a:r>
                        <a:rPr lang="fr-FR" sz="1400" dirty="0"/>
                        <a:t>Urine non mélangée</a:t>
                      </a:r>
                      <a:endParaRPr lang="fr-FR" sz="1400" dirty="0">
                        <a:latin typeface="Times New Roman"/>
                        <a:ea typeface="Times New Roman"/>
                      </a:endParaRPr>
                    </a:p>
                  </a:txBody>
                  <a:tcPr marL="1200" marR="1200" marT="900" marB="90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dirty="0"/>
                        <a:t>Menstruations, sondage, leucorrhées. Lavage du récipient avec des oxydants ou des acides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dirty="0">
                          <a:latin typeface="Times New Roman"/>
                          <a:ea typeface="Times New Roman"/>
                        </a:rPr>
                        <a:t>Hémoglobinurie:                                   </a:t>
                      </a:r>
                      <a:r>
                        <a:rPr lang="fr-FR" sz="1400" baseline="0" dirty="0">
                          <a:latin typeface="Times New Roman"/>
                          <a:ea typeface="Times New Roman"/>
                        </a:rPr>
                        <a:t>(Hémolyse  </a:t>
                      </a:r>
                      <a:r>
                        <a:rPr lang="fr-FR" sz="1400" baseline="0" dirty="0" err="1">
                          <a:latin typeface="Times New Roman"/>
                          <a:ea typeface="Times New Roman"/>
                        </a:rPr>
                        <a:t>intravasulaire</a:t>
                      </a:r>
                      <a:r>
                        <a:rPr lang="fr-FR" sz="1400" baseline="0" dirty="0">
                          <a:latin typeface="Times New Roman"/>
                          <a:ea typeface="Times New Roman"/>
                        </a:rPr>
                        <a:t> : G6PD)</a:t>
                      </a:r>
                      <a:endParaRPr lang="fr-FR" sz="1400" dirty="0">
                        <a:latin typeface="Times New Roman"/>
                        <a:ea typeface="Times New Roman"/>
                      </a:endParaRPr>
                    </a:p>
                  </a:txBody>
                  <a:tcPr marL="1200" marR="1200" marT="900" marB="90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/>
                        <a:t> </a:t>
                      </a:r>
                      <a:endParaRPr lang="fr-FR" sz="1400">
                        <a:latin typeface="Times New Roman"/>
                        <a:ea typeface="Times New Roman"/>
                      </a:endParaRPr>
                    </a:p>
                  </a:txBody>
                  <a:tcPr marL="1200" marR="1200" marT="900" marB="90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8481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1" dirty="0">
                          <a:solidFill>
                            <a:srgbClr val="FF0000"/>
                          </a:solidFill>
                        </a:rPr>
                        <a:t>Protéinurie</a:t>
                      </a:r>
                      <a:endParaRPr lang="fr-FR" sz="1400" b="1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1200" marR="1200" marT="900" marB="90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/>
                        <a:t>0.15-0.2 g/l</a:t>
                      </a:r>
                      <a:endParaRPr lang="fr-FR" sz="1400">
                        <a:latin typeface="Times New Roman"/>
                        <a:ea typeface="Times New Roman"/>
                      </a:endParaRPr>
                    </a:p>
                  </a:txBody>
                  <a:tcPr marL="1200" marR="1200" marT="900" marB="90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dirty="0"/>
                        <a:t>Diurèse ++ (faible densité)</a:t>
                      </a:r>
                      <a:br>
                        <a:rPr lang="fr-FR" sz="1400" dirty="0"/>
                      </a:br>
                      <a:r>
                        <a:rPr lang="fr-FR" sz="1400" dirty="0"/>
                        <a:t>Peu d'albumine ou </a:t>
                      </a:r>
                      <a:r>
                        <a:rPr lang="fr-FR" sz="1400" dirty="0" err="1"/>
                        <a:t>prot</a:t>
                      </a:r>
                      <a:r>
                        <a:rPr lang="fr-FR" sz="1400" dirty="0"/>
                        <a:t>. de </a:t>
                      </a:r>
                      <a:r>
                        <a:rPr lang="fr-FR" sz="1400" dirty="0" err="1"/>
                        <a:t>Bence</a:t>
                      </a:r>
                      <a:r>
                        <a:rPr lang="fr-FR" sz="1400" dirty="0"/>
                        <a:t>-Jones</a:t>
                      </a:r>
                      <a:endParaRPr lang="fr-FR" sz="1400" dirty="0">
                        <a:latin typeface="Times New Roman"/>
                        <a:ea typeface="Times New Roman"/>
                      </a:endParaRPr>
                    </a:p>
                  </a:txBody>
                  <a:tcPr marL="1200" marR="1200" marT="900" marB="90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dirty="0"/>
                        <a:t>Lavage du récipient avec des oxydants ou des acides. Toilette avec des ammoniums  ou de la </a:t>
                      </a:r>
                      <a:r>
                        <a:rPr lang="fr-FR" sz="1400" dirty="0" err="1"/>
                        <a:t>chlorhexidine</a:t>
                      </a:r>
                      <a:endParaRPr lang="fr-FR" sz="1400" dirty="0">
                        <a:latin typeface="Times New Roman"/>
                        <a:ea typeface="Times New Roman"/>
                      </a:endParaRPr>
                    </a:p>
                  </a:txBody>
                  <a:tcPr marL="1200" marR="1200" marT="900" marB="90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dirty="0"/>
                        <a:t>La </a:t>
                      </a:r>
                      <a:r>
                        <a:rPr lang="fr-FR" sz="1400" u="sng" dirty="0"/>
                        <a:t>méthode à l'</a:t>
                      </a:r>
                      <a:r>
                        <a:rPr lang="fr-FR" sz="1400" u="sng" dirty="0" err="1"/>
                        <a:t>amidoschwartz</a:t>
                      </a:r>
                      <a:r>
                        <a:rPr lang="fr-FR" sz="1400" u="sng" dirty="0"/>
                        <a:t> </a:t>
                      </a:r>
                      <a:r>
                        <a:rPr lang="fr-FR" sz="1400" dirty="0"/>
                        <a:t>est plus sensible et plus spécifique.</a:t>
                      </a:r>
                      <a:endParaRPr lang="fr-FR" sz="1400" dirty="0">
                        <a:latin typeface="Times New Roman"/>
                        <a:ea typeface="Times New Roman"/>
                      </a:endParaRPr>
                    </a:p>
                  </a:txBody>
                  <a:tcPr marL="1200" marR="1200" marT="900" marB="90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4229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1" dirty="0" err="1">
                          <a:solidFill>
                            <a:srgbClr val="FF0000"/>
                          </a:solidFill>
                        </a:rPr>
                        <a:t>Leucocyturie</a:t>
                      </a:r>
                      <a:endParaRPr lang="fr-FR" sz="1400" b="1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1200" marR="1200" marT="900" marB="90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/>
                        <a:t>10 GB / mm</a:t>
                      </a:r>
                      <a:r>
                        <a:rPr lang="fr-FR" sz="1400" baseline="30000"/>
                        <a:t>3</a:t>
                      </a:r>
                      <a:endParaRPr lang="fr-FR" sz="1400">
                        <a:latin typeface="Times New Roman"/>
                        <a:ea typeface="Times New Roman"/>
                      </a:endParaRPr>
                    </a:p>
                  </a:txBody>
                  <a:tcPr marL="1200" marR="1200" marT="900" marB="90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/>
                        <a:t>Glycosurie +++</a:t>
                      </a:r>
                      <a:br>
                        <a:rPr lang="fr-FR" sz="1400"/>
                      </a:br>
                      <a:r>
                        <a:rPr lang="fr-FR" sz="1400"/>
                        <a:t>Protéinurie +++, Densité ++</a:t>
                      </a:r>
                      <a:br>
                        <a:rPr lang="fr-FR" sz="1400"/>
                      </a:br>
                      <a:r>
                        <a:rPr lang="fr-FR" sz="1400"/>
                        <a:t>céphalosporines, tétracyclines, conservateurs</a:t>
                      </a:r>
                      <a:endParaRPr lang="fr-FR" sz="1400">
                        <a:latin typeface="Times New Roman"/>
                        <a:ea typeface="Times New Roman"/>
                      </a:endParaRPr>
                    </a:p>
                  </a:txBody>
                  <a:tcPr marL="1200" marR="1200" marT="900" marB="90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dirty="0"/>
                        <a:t>Leucorrhées, lavage du récipient avec des oxydants ou des acides (formol ++)</a:t>
                      </a:r>
                      <a:endParaRPr lang="fr-FR" sz="1400" dirty="0">
                        <a:latin typeface="Times New Roman"/>
                        <a:ea typeface="Times New Roman"/>
                      </a:endParaRPr>
                    </a:p>
                  </a:txBody>
                  <a:tcPr marL="1200" marR="1200" marT="900" marB="900" anchor="ctr"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/>
                        <a:t>A interpréter simultanément</a:t>
                      </a:r>
                      <a:endParaRPr lang="fr-FR" sz="1400">
                        <a:latin typeface="Times New Roman"/>
                        <a:ea typeface="Times New Roman"/>
                      </a:endParaRPr>
                    </a:p>
                  </a:txBody>
                  <a:tcPr marL="1200" marR="1200" marT="900" marB="90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98053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1" dirty="0" err="1">
                          <a:solidFill>
                            <a:srgbClr val="FF0000"/>
                          </a:solidFill>
                        </a:rPr>
                        <a:t>Nitriturie</a:t>
                      </a:r>
                      <a:endParaRPr lang="fr-FR" sz="1400" b="1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1200" marR="1200" marT="900" marB="90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/>
                        <a:t>10 </a:t>
                      </a:r>
                      <a:r>
                        <a:rPr lang="fr-FR" sz="1400" baseline="30000"/>
                        <a:t>5</a:t>
                      </a:r>
                      <a:r>
                        <a:rPr lang="fr-FR" sz="1400"/>
                        <a:t> germes/ml</a:t>
                      </a:r>
                      <a:endParaRPr lang="fr-FR" sz="1400">
                        <a:latin typeface="Times New Roman"/>
                        <a:ea typeface="Times New Roman"/>
                      </a:endParaRPr>
                    </a:p>
                  </a:txBody>
                  <a:tcPr marL="1200" marR="1200" marT="900" marB="90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dirty="0"/>
                        <a:t>Diurèse ++ (faible densité)</a:t>
                      </a:r>
                      <a:br>
                        <a:rPr lang="fr-FR" sz="1400" dirty="0"/>
                      </a:br>
                      <a:r>
                        <a:rPr lang="fr-FR" sz="1400" dirty="0"/>
                        <a:t>Pas de nitrates  alimentaires</a:t>
                      </a:r>
                      <a:br>
                        <a:rPr lang="fr-FR" sz="1400" dirty="0"/>
                      </a:br>
                      <a:r>
                        <a:rPr lang="fr-FR" sz="1400" dirty="0"/>
                        <a:t>Germe nitrate négatif :                                               </a:t>
                      </a:r>
                      <a:r>
                        <a:rPr lang="fr-FR" sz="1400" dirty="0" err="1"/>
                        <a:t>strepto</a:t>
                      </a:r>
                      <a:r>
                        <a:rPr lang="fr-FR" sz="1400" dirty="0"/>
                        <a:t>, </a:t>
                      </a:r>
                      <a:r>
                        <a:rPr lang="fr-FR" sz="1400" dirty="0" err="1"/>
                        <a:t>gono</a:t>
                      </a:r>
                      <a:r>
                        <a:rPr lang="fr-FR" sz="1400" dirty="0"/>
                        <a:t> et BK</a:t>
                      </a:r>
                      <a:br>
                        <a:rPr lang="fr-FR" sz="1400" dirty="0"/>
                      </a:br>
                      <a:r>
                        <a:rPr lang="fr-FR" sz="1400" dirty="0"/>
                        <a:t>Vit. C</a:t>
                      </a:r>
                      <a:endParaRPr lang="fr-FR" sz="1400" dirty="0">
                        <a:latin typeface="Times New Roman"/>
                        <a:ea typeface="Times New Roman"/>
                      </a:endParaRPr>
                    </a:p>
                  </a:txBody>
                  <a:tcPr marL="1200" marR="1200" marT="900" marB="90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dirty="0"/>
                        <a:t>Germes du méat urinaire si prélèvement en début de jet. Urine vieillie. Dérivés nitrés</a:t>
                      </a:r>
                      <a:endParaRPr lang="fr-FR" sz="1400" dirty="0">
                        <a:latin typeface="Times New Roman"/>
                        <a:ea typeface="Times New Roman"/>
                      </a:endParaRPr>
                    </a:p>
                  </a:txBody>
                  <a:tcPr marL="1200" marR="1200" marT="900" marB="900" anchor="ctr"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1275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1" dirty="0" err="1">
                          <a:solidFill>
                            <a:srgbClr val="FF0000"/>
                          </a:solidFill>
                        </a:rPr>
                        <a:t>Bilirubinurie</a:t>
                      </a:r>
                      <a:endParaRPr lang="fr-FR" sz="1400" b="1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1200" marR="1200" marT="900" marB="90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/>
                        <a:t>2-4 mg/l</a:t>
                      </a:r>
                      <a:endParaRPr lang="fr-FR" sz="1400">
                        <a:latin typeface="Times New Roman"/>
                        <a:ea typeface="Times New Roman"/>
                      </a:endParaRPr>
                    </a:p>
                  </a:txBody>
                  <a:tcPr marL="1200" marR="1200" marT="900" marB="90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/>
                        <a:t>Urine laissée à la lumière</a:t>
                      </a:r>
                      <a:br>
                        <a:rPr lang="fr-FR" sz="1400"/>
                      </a:br>
                      <a:r>
                        <a:rPr lang="fr-FR" sz="1400"/>
                        <a:t>Vit. C, chlorhexidine dans le récipient.</a:t>
                      </a:r>
                      <a:endParaRPr lang="fr-FR" sz="1400">
                        <a:latin typeface="Times New Roman"/>
                        <a:ea typeface="Times New Roman"/>
                      </a:endParaRPr>
                    </a:p>
                  </a:txBody>
                  <a:tcPr marL="1200" marR="1200" marT="900" marB="90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dirty="0"/>
                        <a:t>Rifampicine</a:t>
                      </a:r>
                      <a:endParaRPr lang="fr-FR" sz="1400" dirty="0">
                        <a:latin typeface="Times New Roman"/>
                        <a:ea typeface="Times New Roman"/>
                      </a:endParaRPr>
                    </a:p>
                  </a:txBody>
                  <a:tcPr marL="1200" marR="1200" marT="900" marB="900" anchor="ctr"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/>
                        <a:t>A interpréter simultanément</a:t>
                      </a:r>
                      <a:endParaRPr lang="fr-FR" sz="1400">
                        <a:latin typeface="Times New Roman"/>
                        <a:ea typeface="Times New Roman"/>
                      </a:endParaRPr>
                    </a:p>
                  </a:txBody>
                  <a:tcPr marL="1200" marR="1200" marT="900" marB="90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1275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1" dirty="0">
                          <a:solidFill>
                            <a:srgbClr val="FF0000"/>
                          </a:solidFill>
                        </a:rPr>
                        <a:t>Urobilinogène</a:t>
                      </a:r>
                      <a:endParaRPr lang="fr-FR" sz="1400" b="1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1200" marR="1200" marT="900" marB="90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/>
                        <a:t>1.6-16 µmol/l</a:t>
                      </a:r>
                      <a:endParaRPr lang="fr-FR" sz="1400">
                        <a:latin typeface="Times New Roman"/>
                        <a:ea typeface="Times New Roman"/>
                      </a:endParaRPr>
                    </a:p>
                  </a:txBody>
                  <a:tcPr marL="1200" marR="1200" marT="900" marB="90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dirty="0"/>
                        <a:t>Urine laissée à la lumière</a:t>
                      </a:r>
                      <a:br>
                        <a:rPr lang="fr-FR" sz="1400" dirty="0"/>
                      </a:br>
                      <a:r>
                        <a:rPr lang="fr-FR" sz="1400" dirty="0"/>
                        <a:t>Conservateurs</a:t>
                      </a:r>
                      <a:endParaRPr lang="fr-FR" sz="1400" dirty="0">
                        <a:latin typeface="Times New Roman"/>
                        <a:ea typeface="Times New Roman"/>
                      </a:endParaRPr>
                    </a:p>
                  </a:txBody>
                  <a:tcPr marL="1200" marR="1200" marT="900" marB="90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dirty="0"/>
                        <a:t> </a:t>
                      </a:r>
                      <a:endParaRPr lang="fr-FR" sz="1400" dirty="0">
                        <a:latin typeface="Times New Roman"/>
                        <a:ea typeface="Times New Roman"/>
                      </a:endParaRPr>
                    </a:p>
                  </a:txBody>
                  <a:tcPr marL="1200" marR="1200" marT="900" marB="900" anchor="ctr"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9336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1" dirty="0">
                          <a:solidFill>
                            <a:srgbClr val="FF0000"/>
                          </a:solidFill>
                        </a:rPr>
                        <a:t>pH</a:t>
                      </a:r>
                      <a:endParaRPr lang="fr-FR" sz="1400" b="1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1200" marR="1200" marT="900" marB="90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/>
                        <a:t>0.5 unité pH</a:t>
                      </a:r>
                      <a:endParaRPr lang="fr-FR" sz="1400">
                        <a:latin typeface="Times New Roman"/>
                        <a:ea typeface="Times New Roman"/>
                      </a:endParaRPr>
                    </a:p>
                  </a:txBody>
                  <a:tcPr marL="1200" marR="1200" marT="900" marB="90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/>
                        <a:t>Conservateurs acides</a:t>
                      </a:r>
                      <a:endParaRPr lang="fr-FR" sz="1400">
                        <a:latin typeface="Times New Roman"/>
                        <a:ea typeface="Times New Roman"/>
                      </a:endParaRPr>
                    </a:p>
                  </a:txBody>
                  <a:tcPr marL="1200" marR="1200" marT="900" marB="90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/>
                        <a:t>Urine vieillie et donc basique (bactéries ++)</a:t>
                      </a:r>
                      <a:endParaRPr lang="fr-FR" sz="1400">
                        <a:latin typeface="Times New Roman"/>
                        <a:ea typeface="Times New Roman"/>
                      </a:endParaRPr>
                    </a:p>
                  </a:txBody>
                  <a:tcPr marL="1200" marR="1200" marT="900" marB="90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fr-FR" sz="1400" dirty="0">
                        <a:latin typeface="Times New Roman"/>
                        <a:ea typeface="Times New Roman"/>
                      </a:endParaRPr>
                    </a:p>
                  </a:txBody>
                  <a:tcPr marL="1200" marR="1200" marT="900" marB="900" anchor="ctr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58909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1" dirty="0">
                          <a:solidFill>
                            <a:srgbClr val="FF0000"/>
                          </a:solidFill>
                        </a:rPr>
                        <a:t>Densité urinaire</a:t>
                      </a:r>
                      <a:endParaRPr lang="fr-FR" sz="1400" b="1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1200" marR="1200" marT="900" marB="90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/>
                        <a:t>0.005 unité DU</a:t>
                      </a:r>
                      <a:endParaRPr lang="fr-FR" sz="1400">
                        <a:latin typeface="Times New Roman"/>
                        <a:ea typeface="Times New Roman"/>
                      </a:endParaRPr>
                    </a:p>
                  </a:txBody>
                  <a:tcPr marL="1200" marR="1200" marT="900" marB="90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dirty="0"/>
                        <a:t>pH &gt; 6.5</a:t>
                      </a:r>
                      <a:endParaRPr lang="fr-FR" sz="1400" dirty="0">
                        <a:latin typeface="Times New Roman"/>
                        <a:ea typeface="Times New Roman"/>
                      </a:endParaRPr>
                    </a:p>
                  </a:txBody>
                  <a:tcPr marL="1200" marR="1200" marT="900" marB="90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/>
                        <a:t> </a:t>
                      </a:r>
                      <a:endParaRPr lang="fr-FR" sz="1400">
                        <a:latin typeface="Times New Roman"/>
                        <a:ea typeface="Times New Roman"/>
                      </a:endParaRPr>
                    </a:p>
                  </a:txBody>
                  <a:tcPr marL="1200" marR="1200" marT="900" marB="90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dirty="0"/>
                        <a:t>Aide à l'interprétation de : GB, GR,,  Glucose,  </a:t>
                      </a:r>
                      <a:r>
                        <a:rPr lang="fr-FR" sz="1400" dirty="0" err="1"/>
                        <a:t>prot</a:t>
                      </a:r>
                      <a:r>
                        <a:rPr lang="fr-FR" sz="1400" dirty="0"/>
                        <a:t>., nit.</a:t>
                      </a:r>
                      <a:endParaRPr lang="fr-FR" sz="1400" dirty="0">
                        <a:latin typeface="Times New Roman"/>
                        <a:ea typeface="Times New Roman"/>
                      </a:endParaRPr>
                    </a:p>
                  </a:txBody>
                  <a:tcPr marL="1200" marR="1200" marT="900" marB="900" anchor="ctr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20652</TotalTime>
  <Words>1834</Words>
  <Application>Microsoft Office PowerPoint</Application>
  <PresentationFormat>Grand écran</PresentationFormat>
  <Paragraphs>306</Paragraphs>
  <Slides>18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18</vt:i4>
      </vt:variant>
    </vt:vector>
  </HeadingPairs>
  <TitlesOfParts>
    <vt:vector size="19" baseType="lpstr">
      <vt:lpstr>Thème Office</vt:lpstr>
      <vt:lpstr>شرائح تحليل البول</vt:lpstr>
      <vt:lpstr>Les bandelettes urinaires </vt:lpstr>
      <vt:lpstr>Présentation PowerPoint</vt:lpstr>
      <vt:lpstr>Présentation PowerPoint</vt:lpstr>
      <vt:lpstr>Quelques cas pratiques</vt:lpstr>
      <vt:lpstr>Bien connaître ce Stéthoscope des Urines !</vt:lpstr>
      <vt:lpstr>CONSERVATION</vt:lpstr>
      <vt:lpstr>شرائح تحليل البول</vt:lpstr>
      <vt:lpstr>Présentation PowerPoint</vt:lpstr>
      <vt:lpstr>التعفن البولي عند الطفل المغربي   Infection Urinaire de l’Enfant Marocain</vt:lpstr>
      <vt:lpstr>مريم 12 شهــر</vt:lpstr>
      <vt:lpstr>مريم 12 شهــر</vt:lpstr>
      <vt:lpstr>عمر 75 يوم</vt:lpstr>
      <vt:lpstr>عمر 75 يوم</vt:lpstr>
      <vt:lpstr>ليلى 5 سنوات</vt:lpstr>
      <vt:lpstr>ليلى 5 سنوات</vt:lpstr>
      <vt:lpstr>Diagnostic de l’IU</vt:lpstr>
      <vt:lpstr>Conclusions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Utilisateur Microsoft Office</dc:creator>
  <cp:lastModifiedBy>Invité Medecine</cp:lastModifiedBy>
  <cp:revision>670</cp:revision>
  <dcterms:created xsi:type="dcterms:W3CDTF">2021-03-12T07:04:34Z</dcterms:created>
  <dcterms:modified xsi:type="dcterms:W3CDTF">2022-02-17T22:26:55Z</dcterms:modified>
</cp:coreProperties>
</file>