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7"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54" d="100"/>
          <a:sy n="54" d="100"/>
        </p:scale>
        <p:origin x="26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224FFA-E268-44FA-9513-3018A92DACA8}"/>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MA"/>
          </a:p>
        </p:txBody>
      </p:sp>
      <p:sp>
        <p:nvSpPr>
          <p:cNvPr id="3" name="Sous-titre 2">
            <a:extLst>
              <a:ext uri="{FF2B5EF4-FFF2-40B4-BE49-F238E27FC236}">
                <a16:creationId xmlns:a16="http://schemas.microsoft.com/office/drawing/2014/main" id="{1CFBB6AD-F108-4731-B273-08CBE82991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MA"/>
          </a:p>
        </p:txBody>
      </p:sp>
      <p:sp>
        <p:nvSpPr>
          <p:cNvPr id="4" name="Espace réservé de la date 3">
            <a:extLst>
              <a:ext uri="{FF2B5EF4-FFF2-40B4-BE49-F238E27FC236}">
                <a16:creationId xmlns:a16="http://schemas.microsoft.com/office/drawing/2014/main" id="{8AC6AE9B-2A4B-4252-B79A-8EFBB17450B8}"/>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5" name="Espace réservé du pied de page 4">
            <a:extLst>
              <a:ext uri="{FF2B5EF4-FFF2-40B4-BE49-F238E27FC236}">
                <a16:creationId xmlns:a16="http://schemas.microsoft.com/office/drawing/2014/main" id="{FFCB56EC-3AA3-4155-914D-79B65EAAF3E7}"/>
              </a:ext>
            </a:extLst>
          </p:cNvPr>
          <p:cNvSpPr>
            <a:spLocks noGrp="1"/>
          </p:cNvSpPr>
          <p:nvPr>
            <p:ph type="ftr" sz="quarter" idx="11"/>
          </p:nvPr>
        </p:nvSpPr>
        <p:spPr/>
        <p:txBody>
          <a:bodyPr/>
          <a:lstStyle/>
          <a:p>
            <a:endParaRPr lang="fr-MA"/>
          </a:p>
        </p:txBody>
      </p:sp>
      <p:sp>
        <p:nvSpPr>
          <p:cNvPr id="6" name="Espace réservé du numéro de diapositive 5">
            <a:extLst>
              <a:ext uri="{FF2B5EF4-FFF2-40B4-BE49-F238E27FC236}">
                <a16:creationId xmlns:a16="http://schemas.microsoft.com/office/drawing/2014/main" id="{2D138E6B-FFDB-4CCC-B84F-2035DBA32E76}"/>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709072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43D070-8DCD-4E74-B79E-82E291143AE2}"/>
              </a:ext>
            </a:extLst>
          </p:cNvPr>
          <p:cNvSpPr>
            <a:spLocks noGrp="1"/>
          </p:cNvSpPr>
          <p:nvPr>
            <p:ph type="title"/>
          </p:nvPr>
        </p:nvSpPr>
        <p:spPr/>
        <p:txBody>
          <a:bodyPr/>
          <a:lstStyle/>
          <a:p>
            <a:r>
              <a:rPr lang="fr-FR"/>
              <a:t>Modifiez le style du titre</a:t>
            </a:r>
            <a:endParaRPr lang="fr-MA"/>
          </a:p>
        </p:txBody>
      </p:sp>
      <p:sp>
        <p:nvSpPr>
          <p:cNvPr id="3" name="Espace réservé du texte vertical 2">
            <a:extLst>
              <a:ext uri="{FF2B5EF4-FFF2-40B4-BE49-F238E27FC236}">
                <a16:creationId xmlns:a16="http://schemas.microsoft.com/office/drawing/2014/main" id="{31DEF727-5B09-4473-A837-A5D2E39DF4B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4" name="Espace réservé de la date 3">
            <a:extLst>
              <a:ext uri="{FF2B5EF4-FFF2-40B4-BE49-F238E27FC236}">
                <a16:creationId xmlns:a16="http://schemas.microsoft.com/office/drawing/2014/main" id="{2C85EDF8-C70F-4FFD-AE7D-380A37845DC2}"/>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5" name="Espace réservé du pied de page 4">
            <a:extLst>
              <a:ext uri="{FF2B5EF4-FFF2-40B4-BE49-F238E27FC236}">
                <a16:creationId xmlns:a16="http://schemas.microsoft.com/office/drawing/2014/main" id="{AF16DE46-471D-44AC-B65D-C669AA62D6CF}"/>
              </a:ext>
            </a:extLst>
          </p:cNvPr>
          <p:cNvSpPr>
            <a:spLocks noGrp="1"/>
          </p:cNvSpPr>
          <p:nvPr>
            <p:ph type="ftr" sz="quarter" idx="11"/>
          </p:nvPr>
        </p:nvSpPr>
        <p:spPr/>
        <p:txBody>
          <a:bodyPr/>
          <a:lstStyle/>
          <a:p>
            <a:endParaRPr lang="fr-MA"/>
          </a:p>
        </p:txBody>
      </p:sp>
      <p:sp>
        <p:nvSpPr>
          <p:cNvPr id="6" name="Espace réservé du numéro de diapositive 5">
            <a:extLst>
              <a:ext uri="{FF2B5EF4-FFF2-40B4-BE49-F238E27FC236}">
                <a16:creationId xmlns:a16="http://schemas.microsoft.com/office/drawing/2014/main" id="{78A739F3-752F-4CF2-B3F9-98E6E2111613}"/>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393237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8BE52F99-4354-4BCE-ACF8-93767E2C09C2}"/>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MA"/>
          </a:p>
        </p:txBody>
      </p:sp>
      <p:sp>
        <p:nvSpPr>
          <p:cNvPr id="3" name="Espace réservé du texte vertical 2">
            <a:extLst>
              <a:ext uri="{FF2B5EF4-FFF2-40B4-BE49-F238E27FC236}">
                <a16:creationId xmlns:a16="http://schemas.microsoft.com/office/drawing/2014/main" id="{CA476A52-E4CF-4BB1-8A27-3964B27A1A0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4" name="Espace réservé de la date 3">
            <a:extLst>
              <a:ext uri="{FF2B5EF4-FFF2-40B4-BE49-F238E27FC236}">
                <a16:creationId xmlns:a16="http://schemas.microsoft.com/office/drawing/2014/main" id="{021C564C-8651-4264-A18B-D6D7EB5EEC23}"/>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5" name="Espace réservé du pied de page 4">
            <a:extLst>
              <a:ext uri="{FF2B5EF4-FFF2-40B4-BE49-F238E27FC236}">
                <a16:creationId xmlns:a16="http://schemas.microsoft.com/office/drawing/2014/main" id="{8334C131-6EBC-4922-A693-7E6724BFE1B1}"/>
              </a:ext>
            </a:extLst>
          </p:cNvPr>
          <p:cNvSpPr>
            <a:spLocks noGrp="1"/>
          </p:cNvSpPr>
          <p:nvPr>
            <p:ph type="ftr" sz="quarter" idx="11"/>
          </p:nvPr>
        </p:nvSpPr>
        <p:spPr/>
        <p:txBody>
          <a:bodyPr/>
          <a:lstStyle/>
          <a:p>
            <a:endParaRPr lang="fr-MA"/>
          </a:p>
        </p:txBody>
      </p:sp>
      <p:sp>
        <p:nvSpPr>
          <p:cNvPr id="6" name="Espace réservé du numéro de diapositive 5">
            <a:extLst>
              <a:ext uri="{FF2B5EF4-FFF2-40B4-BE49-F238E27FC236}">
                <a16:creationId xmlns:a16="http://schemas.microsoft.com/office/drawing/2014/main" id="{29CD3201-5746-432B-A9DA-7C840074CF34}"/>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63466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BBFD85-097D-4048-A3FB-5144EE6A546C}"/>
              </a:ext>
            </a:extLst>
          </p:cNvPr>
          <p:cNvSpPr>
            <a:spLocks noGrp="1"/>
          </p:cNvSpPr>
          <p:nvPr>
            <p:ph type="title"/>
          </p:nvPr>
        </p:nvSpPr>
        <p:spPr/>
        <p:txBody>
          <a:bodyPr/>
          <a:lstStyle/>
          <a:p>
            <a:r>
              <a:rPr lang="fr-FR"/>
              <a:t>Modifiez le style du titre</a:t>
            </a:r>
            <a:endParaRPr lang="fr-MA"/>
          </a:p>
        </p:txBody>
      </p:sp>
      <p:sp>
        <p:nvSpPr>
          <p:cNvPr id="3" name="Espace réservé du contenu 2">
            <a:extLst>
              <a:ext uri="{FF2B5EF4-FFF2-40B4-BE49-F238E27FC236}">
                <a16:creationId xmlns:a16="http://schemas.microsoft.com/office/drawing/2014/main" id="{027CF7ED-5B9E-41DD-B173-DE4C036B9AFA}"/>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4" name="Espace réservé de la date 3">
            <a:extLst>
              <a:ext uri="{FF2B5EF4-FFF2-40B4-BE49-F238E27FC236}">
                <a16:creationId xmlns:a16="http://schemas.microsoft.com/office/drawing/2014/main" id="{CA41B1C7-DB57-42E3-AF03-C243C69F4C94}"/>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5" name="Espace réservé du pied de page 4">
            <a:extLst>
              <a:ext uri="{FF2B5EF4-FFF2-40B4-BE49-F238E27FC236}">
                <a16:creationId xmlns:a16="http://schemas.microsoft.com/office/drawing/2014/main" id="{04D13510-A9C4-475D-A141-A8FE99104587}"/>
              </a:ext>
            </a:extLst>
          </p:cNvPr>
          <p:cNvSpPr>
            <a:spLocks noGrp="1"/>
          </p:cNvSpPr>
          <p:nvPr>
            <p:ph type="ftr" sz="quarter" idx="11"/>
          </p:nvPr>
        </p:nvSpPr>
        <p:spPr/>
        <p:txBody>
          <a:bodyPr/>
          <a:lstStyle/>
          <a:p>
            <a:endParaRPr lang="fr-MA"/>
          </a:p>
        </p:txBody>
      </p:sp>
      <p:sp>
        <p:nvSpPr>
          <p:cNvPr id="6" name="Espace réservé du numéro de diapositive 5">
            <a:extLst>
              <a:ext uri="{FF2B5EF4-FFF2-40B4-BE49-F238E27FC236}">
                <a16:creationId xmlns:a16="http://schemas.microsoft.com/office/drawing/2014/main" id="{F1FDEC5D-9145-43F0-9F76-1A82BF6E11FA}"/>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3545728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1D28DF-5F5E-4A23-9ED4-9C1FDAD910CB}"/>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MA"/>
          </a:p>
        </p:txBody>
      </p:sp>
      <p:sp>
        <p:nvSpPr>
          <p:cNvPr id="3" name="Espace réservé du texte 2">
            <a:extLst>
              <a:ext uri="{FF2B5EF4-FFF2-40B4-BE49-F238E27FC236}">
                <a16:creationId xmlns:a16="http://schemas.microsoft.com/office/drawing/2014/main" id="{D0066ADB-0AFD-44AA-8BAB-B97FAA02BC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D029C37F-07E3-40DE-8566-56071AABFFF9}"/>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5" name="Espace réservé du pied de page 4">
            <a:extLst>
              <a:ext uri="{FF2B5EF4-FFF2-40B4-BE49-F238E27FC236}">
                <a16:creationId xmlns:a16="http://schemas.microsoft.com/office/drawing/2014/main" id="{1799158E-6F3C-47B5-857C-F75920169E1A}"/>
              </a:ext>
            </a:extLst>
          </p:cNvPr>
          <p:cNvSpPr>
            <a:spLocks noGrp="1"/>
          </p:cNvSpPr>
          <p:nvPr>
            <p:ph type="ftr" sz="quarter" idx="11"/>
          </p:nvPr>
        </p:nvSpPr>
        <p:spPr/>
        <p:txBody>
          <a:bodyPr/>
          <a:lstStyle/>
          <a:p>
            <a:endParaRPr lang="fr-MA"/>
          </a:p>
        </p:txBody>
      </p:sp>
      <p:sp>
        <p:nvSpPr>
          <p:cNvPr id="6" name="Espace réservé du numéro de diapositive 5">
            <a:extLst>
              <a:ext uri="{FF2B5EF4-FFF2-40B4-BE49-F238E27FC236}">
                <a16:creationId xmlns:a16="http://schemas.microsoft.com/office/drawing/2014/main" id="{14D13217-AB46-4BA5-90AD-555A42C000DA}"/>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3396095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5C6324-8B0E-406B-BA3F-EA78A1F173A2}"/>
              </a:ext>
            </a:extLst>
          </p:cNvPr>
          <p:cNvSpPr>
            <a:spLocks noGrp="1"/>
          </p:cNvSpPr>
          <p:nvPr>
            <p:ph type="title"/>
          </p:nvPr>
        </p:nvSpPr>
        <p:spPr/>
        <p:txBody>
          <a:bodyPr/>
          <a:lstStyle/>
          <a:p>
            <a:r>
              <a:rPr lang="fr-FR"/>
              <a:t>Modifiez le style du titre</a:t>
            </a:r>
            <a:endParaRPr lang="fr-MA"/>
          </a:p>
        </p:txBody>
      </p:sp>
      <p:sp>
        <p:nvSpPr>
          <p:cNvPr id="3" name="Espace réservé du contenu 2">
            <a:extLst>
              <a:ext uri="{FF2B5EF4-FFF2-40B4-BE49-F238E27FC236}">
                <a16:creationId xmlns:a16="http://schemas.microsoft.com/office/drawing/2014/main" id="{69108A45-5363-4861-B9DD-7CBEB2AC00B8}"/>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4" name="Espace réservé du contenu 3">
            <a:extLst>
              <a:ext uri="{FF2B5EF4-FFF2-40B4-BE49-F238E27FC236}">
                <a16:creationId xmlns:a16="http://schemas.microsoft.com/office/drawing/2014/main" id="{8FED177D-D255-435E-8A84-443694150485}"/>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5" name="Espace réservé de la date 4">
            <a:extLst>
              <a:ext uri="{FF2B5EF4-FFF2-40B4-BE49-F238E27FC236}">
                <a16:creationId xmlns:a16="http://schemas.microsoft.com/office/drawing/2014/main" id="{0EA63E94-8BE1-47B7-A99D-67CE275B4331}"/>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6" name="Espace réservé du pied de page 5">
            <a:extLst>
              <a:ext uri="{FF2B5EF4-FFF2-40B4-BE49-F238E27FC236}">
                <a16:creationId xmlns:a16="http://schemas.microsoft.com/office/drawing/2014/main" id="{4304EFAB-EAD3-4B42-953B-B511C56DDB38}"/>
              </a:ext>
            </a:extLst>
          </p:cNvPr>
          <p:cNvSpPr>
            <a:spLocks noGrp="1"/>
          </p:cNvSpPr>
          <p:nvPr>
            <p:ph type="ftr" sz="quarter" idx="11"/>
          </p:nvPr>
        </p:nvSpPr>
        <p:spPr/>
        <p:txBody>
          <a:bodyPr/>
          <a:lstStyle/>
          <a:p>
            <a:endParaRPr lang="fr-MA"/>
          </a:p>
        </p:txBody>
      </p:sp>
      <p:sp>
        <p:nvSpPr>
          <p:cNvPr id="7" name="Espace réservé du numéro de diapositive 6">
            <a:extLst>
              <a:ext uri="{FF2B5EF4-FFF2-40B4-BE49-F238E27FC236}">
                <a16:creationId xmlns:a16="http://schemas.microsoft.com/office/drawing/2014/main" id="{E1C00D5D-A903-4446-BCF7-8174F70AB5C2}"/>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3927266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C60BDC-B8C3-4928-AE6A-EB98AEFDCA7C}"/>
              </a:ext>
            </a:extLst>
          </p:cNvPr>
          <p:cNvSpPr>
            <a:spLocks noGrp="1"/>
          </p:cNvSpPr>
          <p:nvPr>
            <p:ph type="title"/>
          </p:nvPr>
        </p:nvSpPr>
        <p:spPr>
          <a:xfrm>
            <a:off x="839788" y="365125"/>
            <a:ext cx="10515600" cy="1325563"/>
          </a:xfrm>
        </p:spPr>
        <p:txBody>
          <a:bodyPr/>
          <a:lstStyle/>
          <a:p>
            <a:r>
              <a:rPr lang="fr-FR"/>
              <a:t>Modifiez le style du titre</a:t>
            </a:r>
            <a:endParaRPr lang="fr-MA"/>
          </a:p>
        </p:txBody>
      </p:sp>
      <p:sp>
        <p:nvSpPr>
          <p:cNvPr id="3" name="Espace réservé du texte 2">
            <a:extLst>
              <a:ext uri="{FF2B5EF4-FFF2-40B4-BE49-F238E27FC236}">
                <a16:creationId xmlns:a16="http://schemas.microsoft.com/office/drawing/2014/main" id="{6D890FC6-7C39-4F70-8D0A-EDD19F2E8A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582CE1A6-FE35-43E2-89AC-9FCDB13DECA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5" name="Espace réservé du texte 4">
            <a:extLst>
              <a:ext uri="{FF2B5EF4-FFF2-40B4-BE49-F238E27FC236}">
                <a16:creationId xmlns:a16="http://schemas.microsoft.com/office/drawing/2014/main" id="{93FD8BF0-2C1A-4D13-81D6-B50E331018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6D69D1C-D582-48CB-A4F5-1039BACC26D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7" name="Espace réservé de la date 6">
            <a:extLst>
              <a:ext uri="{FF2B5EF4-FFF2-40B4-BE49-F238E27FC236}">
                <a16:creationId xmlns:a16="http://schemas.microsoft.com/office/drawing/2014/main" id="{D074B61B-7F63-493E-A902-7B0BB06F7B11}"/>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8" name="Espace réservé du pied de page 7">
            <a:extLst>
              <a:ext uri="{FF2B5EF4-FFF2-40B4-BE49-F238E27FC236}">
                <a16:creationId xmlns:a16="http://schemas.microsoft.com/office/drawing/2014/main" id="{F272E061-3AE4-4C10-B08B-BBEC850F9A0B}"/>
              </a:ext>
            </a:extLst>
          </p:cNvPr>
          <p:cNvSpPr>
            <a:spLocks noGrp="1"/>
          </p:cNvSpPr>
          <p:nvPr>
            <p:ph type="ftr" sz="quarter" idx="11"/>
          </p:nvPr>
        </p:nvSpPr>
        <p:spPr/>
        <p:txBody>
          <a:bodyPr/>
          <a:lstStyle/>
          <a:p>
            <a:endParaRPr lang="fr-MA"/>
          </a:p>
        </p:txBody>
      </p:sp>
      <p:sp>
        <p:nvSpPr>
          <p:cNvPr id="9" name="Espace réservé du numéro de diapositive 8">
            <a:extLst>
              <a:ext uri="{FF2B5EF4-FFF2-40B4-BE49-F238E27FC236}">
                <a16:creationId xmlns:a16="http://schemas.microsoft.com/office/drawing/2014/main" id="{272D7007-D100-422E-9344-971A5A8402F3}"/>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1498864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18D7162-D697-4E93-8638-479558AFA3D6}"/>
              </a:ext>
            </a:extLst>
          </p:cNvPr>
          <p:cNvSpPr>
            <a:spLocks noGrp="1"/>
          </p:cNvSpPr>
          <p:nvPr>
            <p:ph type="title"/>
          </p:nvPr>
        </p:nvSpPr>
        <p:spPr/>
        <p:txBody>
          <a:bodyPr/>
          <a:lstStyle/>
          <a:p>
            <a:r>
              <a:rPr lang="fr-FR"/>
              <a:t>Modifiez le style du titre</a:t>
            </a:r>
            <a:endParaRPr lang="fr-MA"/>
          </a:p>
        </p:txBody>
      </p:sp>
      <p:sp>
        <p:nvSpPr>
          <p:cNvPr id="3" name="Espace réservé de la date 2">
            <a:extLst>
              <a:ext uri="{FF2B5EF4-FFF2-40B4-BE49-F238E27FC236}">
                <a16:creationId xmlns:a16="http://schemas.microsoft.com/office/drawing/2014/main" id="{95454D87-1C92-4975-9623-B35CC5776A85}"/>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4" name="Espace réservé du pied de page 3">
            <a:extLst>
              <a:ext uri="{FF2B5EF4-FFF2-40B4-BE49-F238E27FC236}">
                <a16:creationId xmlns:a16="http://schemas.microsoft.com/office/drawing/2014/main" id="{B5EBB924-0D29-448C-B077-99DC3C0276F4}"/>
              </a:ext>
            </a:extLst>
          </p:cNvPr>
          <p:cNvSpPr>
            <a:spLocks noGrp="1"/>
          </p:cNvSpPr>
          <p:nvPr>
            <p:ph type="ftr" sz="quarter" idx="11"/>
          </p:nvPr>
        </p:nvSpPr>
        <p:spPr/>
        <p:txBody>
          <a:bodyPr/>
          <a:lstStyle/>
          <a:p>
            <a:endParaRPr lang="fr-MA"/>
          </a:p>
        </p:txBody>
      </p:sp>
      <p:sp>
        <p:nvSpPr>
          <p:cNvPr id="5" name="Espace réservé du numéro de diapositive 4">
            <a:extLst>
              <a:ext uri="{FF2B5EF4-FFF2-40B4-BE49-F238E27FC236}">
                <a16:creationId xmlns:a16="http://schemas.microsoft.com/office/drawing/2014/main" id="{A301C1BE-B82A-4617-A1DE-AD149E71117A}"/>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127858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3A0DDFA-80C2-41BE-AD6B-C6093EE4157A}"/>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3" name="Espace réservé du pied de page 2">
            <a:extLst>
              <a:ext uri="{FF2B5EF4-FFF2-40B4-BE49-F238E27FC236}">
                <a16:creationId xmlns:a16="http://schemas.microsoft.com/office/drawing/2014/main" id="{57E76A2C-81B4-400F-B06B-B8E43B0A973A}"/>
              </a:ext>
            </a:extLst>
          </p:cNvPr>
          <p:cNvSpPr>
            <a:spLocks noGrp="1"/>
          </p:cNvSpPr>
          <p:nvPr>
            <p:ph type="ftr" sz="quarter" idx="11"/>
          </p:nvPr>
        </p:nvSpPr>
        <p:spPr/>
        <p:txBody>
          <a:bodyPr/>
          <a:lstStyle/>
          <a:p>
            <a:endParaRPr lang="fr-MA"/>
          </a:p>
        </p:txBody>
      </p:sp>
      <p:sp>
        <p:nvSpPr>
          <p:cNvPr id="4" name="Espace réservé du numéro de diapositive 3">
            <a:extLst>
              <a:ext uri="{FF2B5EF4-FFF2-40B4-BE49-F238E27FC236}">
                <a16:creationId xmlns:a16="http://schemas.microsoft.com/office/drawing/2014/main" id="{8AFAA0BC-B8DA-4D68-87C0-813073DD3DB8}"/>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3263281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C9F519-1D27-443A-B247-F3AC9F1F6FF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MA"/>
          </a:p>
        </p:txBody>
      </p:sp>
      <p:sp>
        <p:nvSpPr>
          <p:cNvPr id="3" name="Espace réservé du contenu 2">
            <a:extLst>
              <a:ext uri="{FF2B5EF4-FFF2-40B4-BE49-F238E27FC236}">
                <a16:creationId xmlns:a16="http://schemas.microsoft.com/office/drawing/2014/main" id="{87E59F78-0FC7-4089-AC7E-43CF9DE228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4" name="Espace réservé du texte 3">
            <a:extLst>
              <a:ext uri="{FF2B5EF4-FFF2-40B4-BE49-F238E27FC236}">
                <a16:creationId xmlns:a16="http://schemas.microsoft.com/office/drawing/2014/main" id="{9027F0C1-9BD1-4F92-B86E-3357FD63FB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D41ED15-720D-44FB-B83E-64DF051357C0}"/>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6" name="Espace réservé du pied de page 5">
            <a:extLst>
              <a:ext uri="{FF2B5EF4-FFF2-40B4-BE49-F238E27FC236}">
                <a16:creationId xmlns:a16="http://schemas.microsoft.com/office/drawing/2014/main" id="{ADDDE291-EDE7-4FB8-8265-7EA3246CAEDE}"/>
              </a:ext>
            </a:extLst>
          </p:cNvPr>
          <p:cNvSpPr>
            <a:spLocks noGrp="1"/>
          </p:cNvSpPr>
          <p:nvPr>
            <p:ph type="ftr" sz="quarter" idx="11"/>
          </p:nvPr>
        </p:nvSpPr>
        <p:spPr/>
        <p:txBody>
          <a:bodyPr/>
          <a:lstStyle/>
          <a:p>
            <a:endParaRPr lang="fr-MA"/>
          </a:p>
        </p:txBody>
      </p:sp>
      <p:sp>
        <p:nvSpPr>
          <p:cNvPr id="7" name="Espace réservé du numéro de diapositive 6">
            <a:extLst>
              <a:ext uri="{FF2B5EF4-FFF2-40B4-BE49-F238E27FC236}">
                <a16:creationId xmlns:a16="http://schemas.microsoft.com/office/drawing/2014/main" id="{A0865093-05F8-4F83-B7C7-C16A1D9572A7}"/>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2229377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90F74F-8944-4425-ABBE-9643F812B03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MA"/>
          </a:p>
        </p:txBody>
      </p:sp>
      <p:sp>
        <p:nvSpPr>
          <p:cNvPr id="3" name="Espace réservé pour une image  2">
            <a:extLst>
              <a:ext uri="{FF2B5EF4-FFF2-40B4-BE49-F238E27FC236}">
                <a16:creationId xmlns:a16="http://schemas.microsoft.com/office/drawing/2014/main" id="{5E5B0157-EDD3-4C88-8A9C-1F27909569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MA"/>
          </a:p>
        </p:txBody>
      </p:sp>
      <p:sp>
        <p:nvSpPr>
          <p:cNvPr id="4" name="Espace réservé du texte 3">
            <a:extLst>
              <a:ext uri="{FF2B5EF4-FFF2-40B4-BE49-F238E27FC236}">
                <a16:creationId xmlns:a16="http://schemas.microsoft.com/office/drawing/2014/main" id="{676B3F33-C3A8-4901-AA6C-CAEEF6594C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93840ED-94B4-49FA-BCE7-87218447F5BA}"/>
              </a:ext>
            </a:extLst>
          </p:cNvPr>
          <p:cNvSpPr>
            <a:spLocks noGrp="1"/>
          </p:cNvSpPr>
          <p:nvPr>
            <p:ph type="dt" sz="half" idx="10"/>
          </p:nvPr>
        </p:nvSpPr>
        <p:spPr/>
        <p:txBody>
          <a:bodyPr/>
          <a:lstStyle/>
          <a:p>
            <a:fld id="{CB481433-76F5-4238-99C2-36FD592D4FE7}" type="datetimeFigureOut">
              <a:rPr lang="fr-MA" smtClean="0"/>
              <a:t>21/12/2020</a:t>
            </a:fld>
            <a:endParaRPr lang="fr-MA"/>
          </a:p>
        </p:txBody>
      </p:sp>
      <p:sp>
        <p:nvSpPr>
          <p:cNvPr id="6" name="Espace réservé du pied de page 5">
            <a:extLst>
              <a:ext uri="{FF2B5EF4-FFF2-40B4-BE49-F238E27FC236}">
                <a16:creationId xmlns:a16="http://schemas.microsoft.com/office/drawing/2014/main" id="{4DF77929-F89E-4722-B127-40A542A2B962}"/>
              </a:ext>
            </a:extLst>
          </p:cNvPr>
          <p:cNvSpPr>
            <a:spLocks noGrp="1"/>
          </p:cNvSpPr>
          <p:nvPr>
            <p:ph type="ftr" sz="quarter" idx="11"/>
          </p:nvPr>
        </p:nvSpPr>
        <p:spPr/>
        <p:txBody>
          <a:bodyPr/>
          <a:lstStyle/>
          <a:p>
            <a:endParaRPr lang="fr-MA"/>
          </a:p>
        </p:txBody>
      </p:sp>
      <p:sp>
        <p:nvSpPr>
          <p:cNvPr id="7" name="Espace réservé du numéro de diapositive 6">
            <a:extLst>
              <a:ext uri="{FF2B5EF4-FFF2-40B4-BE49-F238E27FC236}">
                <a16:creationId xmlns:a16="http://schemas.microsoft.com/office/drawing/2014/main" id="{9BB4F604-A430-49D0-8FCC-71AFB7F02EEA}"/>
              </a:ext>
            </a:extLst>
          </p:cNvPr>
          <p:cNvSpPr>
            <a:spLocks noGrp="1"/>
          </p:cNvSpPr>
          <p:nvPr>
            <p:ph type="sldNum" sz="quarter" idx="12"/>
          </p:nvPr>
        </p:nvSpPr>
        <p:spPr/>
        <p:txBody>
          <a:bodyPr/>
          <a:lstStyle/>
          <a:p>
            <a:fld id="{5588DA20-72BC-4D2E-9287-B31FAE03431C}" type="slidenum">
              <a:rPr lang="fr-MA" smtClean="0"/>
              <a:t>‹N°›</a:t>
            </a:fld>
            <a:endParaRPr lang="fr-MA"/>
          </a:p>
        </p:txBody>
      </p:sp>
    </p:spTree>
    <p:extLst>
      <p:ext uri="{BB962C8B-B14F-4D97-AF65-F5344CB8AC3E}">
        <p14:creationId xmlns:p14="http://schemas.microsoft.com/office/powerpoint/2010/main" val="745254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E5B4D38-B1EF-4DB2-AA57-2ECE9A4A44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MA"/>
          </a:p>
        </p:txBody>
      </p:sp>
      <p:sp>
        <p:nvSpPr>
          <p:cNvPr id="3" name="Espace réservé du texte 2">
            <a:extLst>
              <a:ext uri="{FF2B5EF4-FFF2-40B4-BE49-F238E27FC236}">
                <a16:creationId xmlns:a16="http://schemas.microsoft.com/office/drawing/2014/main" id="{8DB59065-C2B9-460F-A7A8-C5A2927247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4" name="Espace réservé de la date 3">
            <a:extLst>
              <a:ext uri="{FF2B5EF4-FFF2-40B4-BE49-F238E27FC236}">
                <a16:creationId xmlns:a16="http://schemas.microsoft.com/office/drawing/2014/main" id="{9E40F8B6-E5EC-4D75-86FD-A8A7D4D9EC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481433-76F5-4238-99C2-36FD592D4FE7}" type="datetimeFigureOut">
              <a:rPr lang="fr-MA" smtClean="0"/>
              <a:t>21/12/2020</a:t>
            </a:fld>
            <a:endParaRPr lang="fr-MA"/>
          </a:p>
        </p:txBody>
      </p:sp>
      <p:sp>
        <p:nvSpPr>
          <p:cNvPr id="5" name="Espace réservé du pied de page 4">
            <a:extLst>
              <a:ext uri="{FF2B5EF4-FFF2-40B4-BE49-F238E27FC236}">
                <a16:creationId xmlns:a16="http://schemas.microsoft.com/office/drawing/2014/main" id="{34914933-C6ED-44DD-B926-F16391E893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MA"/>
          </a:p>
        </p:txBody>
      </p:sp>
      <p:sp>
        <p:nvSpPr>
          <p:cNvPr id="6" name="Espace réservé du numéro de diapositive 5">
            <a:extLst>
              <a:ext uri="{FF2B5EF4-FFF2-40B4-BE49-F238E27FC236}">
                <a16:creationId xmlns:a16="http://schemas.microsoft.com/office/drawing/2014/main" id="{94F72178-0ED0-4138-B862-61FE3A8EF1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8DA20-72BC-4D2E-9287-B31FAE03431C}" type="slidenum">
              <a:rPr lang="fr-MA" smtClean="0"/>
              <a:t>‹N°›</a:t>
            </a:fld>
            <a:endParaRPr lang="fr-MA"/>
          </a:p>
        </p:txBody>
      </p:sp>
    </p:spTree>
    <p:extLst>
      <p:ext uri="{BB962C8B-B14F-4D97-AF65-F5344CB8AC3E}">
        <p14:creationId xmlns:p14="http://schemas.microsoft.com/office/powerpoint/2010/main" val="771695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28191469-09C7-4904-8198-A97BF0BFB9ED}"/>
              </a:ext>
            </a:extLst>
          </p:cNvPr>
          <p:cNvSpPr>
            <a:spLocks noGrp="1"/>
          </p:cNvSpPr>
          <p:nvPr>
            <p:ph type="subTitle" idx="1"/>
          </p:nvPr>
        </p:nvSpPr>
        <p:spPr>
          <a:xfrm>
            <a:off x="631114" y="482321"/>
            <a:ext cx="10954871" cy="6015298"/>
          </a:xfrm>
        </p:spPr>
        <p:txBody>
          <a:bodyPr>
            <a:normAutofit/>
          </a:bodyPr>
          <a:lstStyle/>
          <a:p>
            <a:pPr algn="l"/>
            <a:r>
              <a:rPr lang="fr-FR" sz="3200" dirty="0"/>
              <a:t>L’infection à SARS-COV2 </a:t>
            </a:r>
          </a:p>
          <a:p>
            <a:pPr algn="l"/>
            <a:r>
              <a:rPr lang="fr-FR" sz="3200" dirty="0"/>
              <a:t>Au Maroc, le premier cas de Covid-19 a été confirmé le 02 mars 2020, le deuxième cas le 04 mars 2020 puis le virus s’est répandu relativement lentement grâce aux mesures d’urgence mises en place suite aux hautes directives de Sa Majesté que Dieu le glorifie. Ensuite le virus s’est répandu rapidement, après le déconfinement si l’on se réfère aux statistiques du ministère de la santé.</a:t>
            </a:r>
            <a:endParaRPr lang="fr-MA" sz="3200" dirty="0"/>
          </a:p>
        </p:txBody>
      </p:sp>
    </p:spTree>
    <p:extLst>
      <p:ext uri="{BB962C8B-B14F-4D97-AF65-F5344CB8AC3E}">
        <p14:creationId xmlns:p14="http://schemas.microsoft.com/office/powerpoint/2010/main" val="1540201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F85822-74AE-4588-AD38-712DF07881BE}"/>
              </a:ext>
            </a:extLst>
          </p:cNvPr>
          <p:cNvSpPr>
            <a:spLocks noGrp="1"/>
          </p:cNvSpPr>
          <p:nvPr>
            <p:ph type="title"/>
          </p:nvPr>
        </p:nvSpPr>
        <p:spPr/>
        <p:txBody>
          <a:bodyPr/>
          <a:lstStyle/>
          <a:p>
            <a:r>
              <a:rPr lang="fr-FR" dirty="0"/>
              <a:t>Prise en charge</a:t>
            </a:r>
            <a:endParaRPr lang="fr-MA" dirty="0"/>
          </a:p>
        </p:txBody>
      </p:sp>
      <p:sp>
        <p:nvSpPr>
          <p:cNvPr id="3" name="Espace réservé du contenu 2">
            <a:extLst>
              <a:ext uri="{FF2B5EF4-FFF2-40B4-BE49-F238E27FC236}">
                <a16:creationId xmlns:a16="http://schemas.microsoft.com/office/drawing/2014/main" id="{AE23E4A4-06A0-4E48-8EBA-FE52C4992ED6}"/>
              </a:ext>
            </a:extLst>
          </p:cNvPr>
          <p:cNvSpPr>
            <a:spLocks noGrp="1"/>
          </p:cNvSpPr>
          <p:nvPr>
            <p:ph idx="1"/>
          </p:nvPr>
        </p:nvSpPr>
        <p:spPr/>
        <p:txBody>
          <a:bodyPr>
            <a:normAutofit fontScale="85000" lnSpcReduction="10000"/>
          </a:bodyPr>
          <a:lstStyle/>
          <a:p>
            <a:r>
              <a:rPr lang="fr-FR" dirty="0"/>
              <a:t>Il est important de rappeler que, souvent, pressé dans son interrogatoire et son examen physique et de peur d’être contaminé, ne consacre pas ….</a:t>
            </a:r>
          </a:p>
          <a:p>
            <a:r>
              <a:rPr lang="fr-FR" dirty="0"/>
              <a:t>Le plus souvent, du moins dans notre région …….</a:t>
            </a:r>
          </a:p>
          <a:p>
            <a:r>
              <a:rPr lang="fr-FR" dirty="0"/>
              <a:t>Le diagnostic ….. Est basé sur l’évaluation clinique et les critères scanographiques et biologiques</a:t>
            </a:r>
          </a:p>
          <a:p>
            <a:r>
              <a:rPr lang="fr-MA" dirty="0"/>
              <a:t>Chacun de mes malades confirmé nécessitant …. Est adressé aux autorités…… du ministère de la santé pour une prise en charge immédiate, conformément aux procédures en vigueur, surtout pour la délivrance de la chloroquine, mais en vain. On conseille à mes patients de suivre le traitement déjà prescrit ….. Avec adjonction des corticoïdes ou de l’aspirine et/ou </a:t>
            </a:r>
            <a:r>
              <a:rPr lang="fr-MA" dirty="0" err="1"/>
              <a:t>danticoagulant</a:t>
            </a:r>
            <a:r>
              <a:rPr lang="fr-MA" dirty="0"/>
              <a:t> et IPP, selon  ….;</a:t>
            </a:r>
          </a:p>
          <a:p>
            <a:r>
              <a:rPr lang="fr-MA" dirty="0"/>
              <a:t>N.B. : quand ….. Que va-t-il devenir ? Va-t-il mourir ? En fait, dans cette situation d’anxiété majeure, on a pour mission de soutenir également la famille</a:t>
            </a:r>
          </a:p>
        </p:txBody>
      </p:sp>
    </p:spTree>
    <p:extLst>
      <p:ext uri="{BB962C8B-B14F-4D97-AF65-F5344CB8AC3E}">
        <p14:creationId xmlns:p14="http://schemas.microsoft.com/office/powerpoint/2010/main" val="3742291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946577-317F-4846-9575-F81E6CF70A32}"/>
              </a:ext>
            </a:extLst>
          </p:cNvPr>
          <p:cNvSpPr>
            <a:spLocks noGrp="1"/>
          </p:cNvSpPr>
          <p:nvPr>
            <p:ph type="title"/>
          </p:nvPr>
        </p:nvSpPr>
        <p:spPr/>
        <p:txBody>
          <a:bodyPr/>
          <a:lstStyle/>
          <a:p>
            <a:r>
              <a:rPr lang="fr-FR" dirty="0"/>
              <a:t>conclusion</a:t>
            </a:r>
            <a:endParaRPr lang="fr-MA" dirty="0"/>
          </a:p>
        </p:txBody>
      </p:sp>
      <p:sp>
        <p:nvSpPr>
          <p:cNvPr id="3" name="Espace réservé du contenu 2">
            <a:extLst>
              <a:ext uri="{FF2B5EF4-FFF2-40B4-BE49-F238E27FC236}">
                <a16:creationId xmlns:a16="http://schemas.microsoft.com/office/drawing/2014/main" id="{E1F96DB6-AD77-47EE-9F07-B5178E947B2C}"/>
              </a:ext>
            </a:extLst>
          </p:cNvPr>
          <p:cNvSpPr>
            <a:spLocks noGrp="1"/>
          </p:cNvSpPr>
          <p:nvPr>
            <p:ph idx="1"/>
          </p:nvPr>
        </p:nvSpPr>
        <p:spPr/>
        <p:txBody>
          <a:bodyPr/>
          <a:lstStyle/>
          <a:p>
            <a:r>
              <a:rPr lang="fr-FR" dirty="0"/>
              <a:t>Diminuer …… les professionnels de santé. Nos collègues de la santé publique sont à la limite de leur force aussi bien physique que mentale. La solidarité …;</a:t>
            </a:r>
          </a:p>
          <a:p>
            <a:r>
              <a:rPr lang="fr-FR" dirty="0"/>
              <a:t>Il ne faut pas oublier </a:t>
            </a:r>
          </a:p>
          <a:p>
            <a:r>
              <a:rPr lang="fr-FR" dirty="0"/>
              <a:t>Alors, chers collègues : prenez soin de vous ! protégez-vous ! Bon courage et que Dieu </a:t>
            </a:r>
            <a:r>
              <a:rPr lang="fr-FR"/>
              <a:t>vous protège !</a:t>
            </a:r>
            <a:endParaRPr lang="fr-MA" dirty="0"/>
          </a:p>
        </p:txBody>
      </p:sp>
    </p:spTree>
    <p:extLst>
      <p:ext uri="{BB962C8B-B14F-4D97-AF65-F5344CB8AC3E}">
        <p14:creationId xmlns:p14="http://schemas.microsoft.com/office/powerpoint/2010/main" val="2092891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D6A1A7-A017-4318-81DA-15ADBD4FC36D}"/>
              </a:ext>
            </a:extLst>
          </p:cNvPr>
          <p:cNvSpPr>
            <a:spLocks noGrp="1"/>
          </p:cNvSpPr>
          <p:nvPr>
            <p:ph type="title"/>
          </p:nvPr>
        </p:nvSpPr>
        <p:spPr/>
        <p:txBody>
          <a:bodyPr/>
          <a:lstStyle/>
          <a:p>
            <a:endParaRPr lang="fr-MA"/>
          </a:p>
        </p:txBody>
      </p:sp>
      <p:sp>
        <p:nvSpPr>
          <p:cNvPr id="3" name="Espace réservé du contenu 2">
            <a:extLst>
              <a:ext uri="{FF2B5EF4-FFF2-40B4-BE49-F238E27FC236}">
                <a16:creationId xmlns:a16="http://schemas.microsoft.com/office/drawing/2014/main" id="{2A0BFBF4-1137-487F-A265-E01A42ED3C07}"/>
              </a:ext>
            </a:extLst>
          </p:cNvPr>
          <p:cNvSpPr>
            <a:spLocks noGrp="1"/>
          </p:cNvSpPr>
          <p:nvPr>
            <p:ph idx="1"/>
          </p:nvPr>
        </p:nvSpPr>
        <p:spPr>
          <a:xfrm>
            <a:off x="838200" y="1825624"/>
            <a:ext cx="10515600" cy="5032375"/>
          </a:xfrm>
        </p:spPr>
        <p:txBody>
          <a:bodyPr>
            <a:normAutofit lnSpcReduction="10000"/>
          </a:bodyPr>
          <a:lstStyle/>
          <a:p>
            <a:r>
              <a:rPr lang="fr-FR" dirty="0"/>
              <a:t>74,9 </a:t>
            </a:r>
          </a:p>
          <a:p>
            <a:r>
              <a:rPr lang="fr-FR" dirty="0"/>
              <a:t>14,1 % étaient </a:t>
            </a:r>
          </a:p>
          <a:p>
            <a:r>
              <a:rPr lang="fr-FR" dirty="0"/>
              <a:t>9,6 % étaient</a:t>
            </a:r>
          </a:p>
          <a:p>
            <a:r>
              <a:rPr lang="fr-FR" dirty="0"/>
              <a:t>0,1 % étaient</a:t>
            </a:r>
          </a:p>
          <a:p>
            <a:r>
              <a:rPr lang="fr-FR" dirty="0"/>
              <a:t>0,4 % étaient</a:t>
            </a:r>
          </a:p>
          <a:p>
            <a:pPr lvl="1"/>
            <a:r>
              <a:rPr lang="fr-FR" dirty="0"/>
              <a:t>Depuis l’alerte initiale sur le nouveau coronavirus SARS-COV2 et pour assurer …………. « cas confirmés », plusieurs circulaires …… , la plupart des circulaires ministérielles n’ont été adressées qu’aux responsables relevant du ministère de la santé. De ce fait, 55 % de la population médicale n’a pas été informée et a donc été exclue de ce schéma organisationnel </a:t>
            </a:r>
          </a:p>
          <a:p>
            <a:pPr lvl="1"/>
            <a:endParaRPr lang="fr-MA" dirty="0"/>
          </a:p>
          <a:p>
            <a:pPr lvl="1"/>
            <a:r>
              <a:rPr lang="fr-MA" dirty="0"/>
              <a:t>Ministère de la santé / carte sanitaire – situation de l’offre de soins – octobre 2019</a:t>
            </a:r>
          </a:p>
        </p:txBody>
      </p:sp>
    </p:spTree>
    <p:extLst>
      <p:ext uri="{BB962C8B-B14F-4D97-AF65-F5344CB8AC3E}">
        <p14:creationId xmlns:p14="http://schemas.microsoft.com/office/powerpoint/2010/main" val="1472643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FF825F-7D03-42B0-B46F-19AC1BD9577E}"/>
              </a:ext>
            </a:extLst>
          </p:cNvPr>
          <p:cNvSpPr>
            <a:spLocks noGrp="1"/>
          </p:cNvSpPr>
          <p:nvPr>
            <p:ph type="title"/>
          </p:nvPr>
        </p:nvSpPr>
        <p:spPr/>
        <p:txBody>
          <a:bodyPr/>
          <a:lstStyle/>
          <a:p>
            <a:r>
              <a:rPr lang="fr-FR" dirty="0" err="1"/>
              <a:t>Whattsapp</a:t>
            </a:r>
            <a:r>
              <a:rPr lang="fr-FR" dirty="0"/>
              <a:t> – recommandations …..</a:t>
            </a:r>
            <a:endParaRPr lang="fr-MA" dirty="0"/>
          </a:p>
        </p:txBody>
      </p:sp>
      <p:sp>
        <p:nvSpPr>
          <p:cNvPr id="3" name="Espace réservé du contenu 2">
            <a:extLst>
              <a:ext uri="{FF2B5EF4-FFF2-40B4-BE49-F238E27FC236}">
                <a16:creationId xmlns:a16="http://schemas.microsoft.com/office/drawing/2014/main" id="{EB537962-7099-4CBA-BA81-F97CE276D9D8}"/>
              </a:ext>
            </a:extLst>
          </p:cNvPr>
          <p:cNvSpPr>
            <a:spLocks noGrp="1"/>
          </p:cNvSpPr>
          <p:nvPr>
            <p:ph idx="1"/>
          </p:nvPr>
        </p:nvSpPr>
        <p:spPr/>
        <p:txBody>
          <a:bodyPr>
            <a:normAutofit fontScale="85000" lnSpcReduction="20000"/>
          </a:bodyPr>
          <a:lstStyle/>
          <a:p>
            <a:r>
              <a:rPr lang="fr-FR" dirty="0"/>
              <a:t>Par la force des choses, nous avons été amenés à réfléchir individuellement et collectivement à travers des groupes </a:t>
            </a:r>
            <a:r>
              <a:rPr lang="fr-FR" dirty="0" err="1"/>
              <a:t>whatsapp</a:t>
            </a:r>
            <a:r>
              <a:rPr lang="fr-FR" dirty="0"/>
              <a:t> dédiés exclusivement au partage d’informations sous la supervision de plusieurs enseignants universitaires que je remercie vivement. Le mérite aux docteurs </a:t>
            </a:r>
            <a:r>
              <a:rPr lang="fr-FR" dirty="0" err="1"/>
              <a:t>Chiheb</a:t>
            </a:r>
            <a:r>
              <a:rPr lang="fr-FR" dirty="0"/>
              <a:t> Abdelilah, </a:t>
            </a:r>
            <a:r>
              <a:rPr lang="fr-FR" dirty="0" err="1"/>
              <a:t>Benabbou</a:t>
            </a:r>
            <a:r>
              <a:rPr lang="fr-FR" dirty="0"/>
              <a:t> Abdelhadi, </a:t>
            </a:r>
            <a:r>
              <a:rPr lang="fr-FR" dirty="0" err="1"/>
              <a:t>Lahnech</a:t>
            </a:r>
            <a:r>
              <a:rPr lang="fr-FR" dirty="0"/>
              <a:t> </a:t>
            </a:r>
            <a:r>
              <a:rPr lang="fr-FR" dirty="0" err="1"/>
              <a:t>Charaf</a:t>
            </a:r>
            <a:r>
              <a:rPr lang="fr-FR" dirty="0"/>
              <a:t>. Ainsi nous avons </a:t>
            </a:r>
            <a:r>
              <a:rPr lang="fr-FR" dirty="0" err="1"/>
              <a:t>truvé</a:t>
            </a:r>
            <a:r>
              <a:rPr lang="fr-FR" dirty="0"/>
              <a:t> les réponses à plusieurs de nos questions, notamment :</a:t>
            </a:r>
          </a:p>
          <a:p>
            <a:r>
              <a:rPr lang="fr-FR" dirty="0"/>
              <a:t>Comment ……</a:t>
            </a:r>
          </a:p>
          <a:p>
            <a:r>
              <a:rPr lang="fr-FR" dirty="0"/>
              <a:t>Quels sont ……</a:t>
            </a:r>
          </a:p>
          <a:p>
            <a:r>
              <a:rPr lang="fr-FR" dirty="0"/>
              <a:t>Comment </a:t>
            </a:r>
          </a:p>
          <a:p>
            <a:r>
              <a:rPr lang="fr-FR" dirty="0"/>
              <a:t>Comment adapter notre mode de fonctionnement dans nos cabinets ?</a:t>
            </a:r>
          </a:p>
          <a:p>
            <a:r>
              <a:rPr lang="fr-FR" dirty="0"/>
              <a:t>Que doit-on faire pour les patients suivis pour maladie ……., pour le suivi de la grossesse ?</a:t>
            </a:r>
          </a:p>
          <a:p>
            <a:r>
              <a:rPr lang="fr-FR" dirty="0"/>
              <a:t>A partir de quel moment faut-il les adresser aux hôpitaux ?</a:t>
            </a:r>
          </a:p>
        </p:txBody>
      </p:sp>
    </p:spTree>
    <p:extLst>
      <p:ext uri="{BB962C8B-B14F-4D97-AF65-F5344CB8AC3E}">
        <p14:creationId xmlns:p14="http://schemas.microsoft.com/office/powerpoint/2010/main" val="780442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A4BFCF-9633-4A59-9F58-E85F61213099}"/>
              </a:ext>
            </a:extLst>
          </p:cNvPr>
          <p:cNvSpPr>
            <a:spLocks noGrp="1"/>
          </p:cNvSpPr>
          <p:nvPr>
            <p:ph type="title"/>
          </p:nvPr>
        </p:nvSpPr>
        <p:spPr>
          <a:xfrm>
            <a:off x="838200" y="365125"/>
            <a:ext cx="10515600" cy="549275"/>
          </a:xfrm>
        </p:spPr>
        <p:txBody>
          <a:bodyPr>
            <a:normAutofit fontScale="90000"/>
          </a:bodyPr>
          <a:lstStyle/>
          <a:p>
            <a:r>
              <a:rPr lang="fr-FR" dirty="0"/>
              <a:t>La panique</a:t>
            </a:r>
            <a:endParaRPr lang="fr-MA" dirty="0"/>
          </a:p>
        </p:txBody>
      </p:sp>
      <p:sp>
        <p:nvSpPr>
          <p:cNvPr id="3" name="Espace réservé du contenu 2">
            <a:extLst>
              <a:ext uri="{FF2B5EF4-FFF2-40B4-BE49-F238E27FC236}">
                <a16:creationId xmlns:a16="http://schemas.microsoft.com/office/drawing/2014/main" id="{8454B38F-DF53-4F73-9CE9-D5A0D74B73EB}"/>
              </a:ext>
            </a:extLst>
          </p:cNvPr>
          <p:cNvSpPr>
            <a:spLocks noGrp="1"/>
          </p:cNvSpPr>
          <p:nvPr>
            <p:ph idx="1"/>
          </p:nvPr>
        </p:nvSpPr>
        <p:spPr>
          <a:xfrm>
            <a:off x="228599" y="914400"/>
            <a:ext cx="11744325" cy="5262563"/>
          </a:xfrm>
        </p:spPr>
        <p:txBody>
          <a:bodyPr>
            <a:normAutofit lnSpcReduction="10000"/>
          </a:bodyPr>
          <a:lstStyle/>
          <a:p>
            <a:r>
              <a:rPr lang="fr-FR" dirty="0"/>
              <a:t>Au début de l’épidémie nous étions dans une dramatisation collective, ce qui a créé un climat très anxiogène. Nous avons été contraints d’adapter nos consultations à nos horaires de travail réduits de moitié. </a:t>
            </a:r>
          </a:p>
          <a:p>
            <a:r>
              <a:rPr lang="fr-FR" dirty="0"/>
              <a:t>Il était difficile de se procurer les EPI (équipements de protection individuelle). Ceci a duré plusieurs semaines pendant lesquelles nous avons été la proie de spéculateurs avides de gains faciles, sordides et éhontés.</a:t>
            </a:r>
          </a:p>
          <a:p>
            <a:r>
              <a:rPr lang="fr-FR" dirty="0"/>
              <a:t>J’avais espéré que l’approvisionnement continu en EPI de tous les soignants se fasse auprès des pharmaciens pour nous prémunir des spéculateurs dont nous sommes victimes à ce jour et pour que l’on puisse parler de collaboration effective entre les conseils de l’ordre des médecins et des pharmaciens.</a:t>
            </a:r>
          </a:p>
          <a:p>
            <a:r>
              <a:rPr lang="fr-FR" dirty="0"/>
              <a:t>C’est à travers ces groupes </a:t>
            </a:r>
            <a:r>
              <a:rPr lang="fr-FR" dirty="0" err="1"/>
              <a:t>wh</a:t>
            </a:r>
            <a:r>
              <a:rPr lang="fr-FR" dirty="0"/>
              <a:t>	</a:t>
            </a:r>
            <a:r>
              <a:rPr lang="fr-FR" dirty="0" err="1"/>
              <a:t>atsapp</a:t>
            </a:r>
            <a:r>
              <a:rPr lang="fr-FR" dirty="0"/>
              <a:t> et surtout aux interventions du Pr El </a:t>
            </a:r>
            <a:r>
              <a:rPr lang="fr-FR" dirty="0" err="1"/>
              <a:t>Adib</a:t>
            </a:r>
            <a:r>
              <a:rPr lang="fr-FR" dirty="0"/>
              <a:t> Ahmed </a:t>
            </a:r>
            <a:r>
              <a:rPr lang="fr-FR" dirty="0" err="1"/>
              <a:t>Ghassane</a:t>
            </a:r>
            <a:r>
              <a:rPr lang="fr-FR" dirty="0"/>
              <a:t> que la confiance m’est revenue petit à petit ce qui m’a permis de reprendre mes activités et de récupérer mes patients en prenant les précautions nécessaires.</a:t>
            </a:r>
            <a:endParaRPr lang="fr-MA" dirty="0"/>
          </a:p>
        </p:txBody>
      </p:sp>
    </p:spTree>
    <p:extLst>
      <p:ext uri="{BB962C8B-B14F-4D97-AF65-F5344CB8AC3E}">
        <p14:creationId xmlns:p14="http://schemas.microsoft.com/office/powerpoint/2010/main" val="661092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AE0702-A6D8-4F82-A073-FC8FF2A93DCC}"/>
              </a:ext>
            </a:extLst>
          </p:cNvPr>
          <p:cNvSpPr>
            <a:spLocks noGrp="1"/>
          </p:cNvSpPr>
          <p:nvPr>
            <p:ph type="title"/>
          </p:nvPr>
        </p:nvSpPr>
        <p:spPr/>
        <p:txBody>
          <a:bodyPr/>
          <a:lstStyle/>
          <a:p>
            <a:r>
              <a:rPr lang="fr-FR" dirty="0"/>
              <a:t>Devoir et protections</a:t>
            </a:r>
            <a:endParaRPr lang="fr-MA" dirty="0"/>
          </a:p>
        </p:txBody>
      </p:sp>
      <p:sp>
        <p:nvSpPr>
          <p:cNvPr id="3" name="Espace réservé du contenu 2">
            <a:extLst>
              <a:ext uri="{FF2B5EF4-FFF2-40B4-BE49-F238E27FC236}">
                <a16:creationId xmlns:a16="http://schemas.microsoft.com/office/drawing/2014/main" id="{AC4EC875-14FB-45B2-889C-6A0E093FA810}"/>
              </a:ext>
            </a:extLst>
          </p:cNvPr>
          <p:cNvSpPr>
            <a:spLocks noGrp="1"/>
          </p:cNvSpPr>
          <p:nvPr>
            <p:ph idx="1"/>
          </p:nvPr>
        </p:nvSpPr>
        <p:spPr/>
        <p:txBody>
          <a:bodyPr/>
          <a:lstStyle/>
          <a:p>
            <a:r>
              <a:rPr lang="fr-FR" dirty="0"/>
              <a:t>Si le médecin …… disponibilité en offrant ……….. Irréfléchie au détriment …..</a:t>
            </a:r>
          </a:p>
          <a:p>
            <a:r>
              <a:rPr lang="fr-FR" dirty="0"/>
              <a:t>L’urgence est bien évidemment de maîtriser la propagation du virus. C’est dans ce cadre …… doit prêter une attention </a:t>
            </a:r>
          </a:p>
          <a:p>
            <a:r>
              <a:rPr lang="fr-FR" dirty="0"/>
              <a:t>C’est ainsi que ….. À côté des médecins……. Fait de lignes directrices pour assurer la sécurité …….</a:t>
            </a:r>
            <a:endParaRPr lang="fr-MA" dirty="0"/>
          </a:p>
        </p:txBody>
      </p:sp>
    </p:spTree>
    <p:extLst>
      <p:ext uri="{BB962C8B-B14F-4D97-AF65-F5344CB8AC3E}">
        <p14:creationId xmlns:p14="http://schemas.microsoft.com/office/powerpoint/2010/main" val="893217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F491F2-1B02-41D9-A929-FC4765978438}"/>
              </a:ext>
            </a:extLst>
          </p:cNvPr>
          <p:cNvSpPr>
            <a:spLocks noGrp="1"/>
          </p:cNvSpPr>
          <p:nvPr>
            <p:ph type="title"/>
          </p:nvPr>
        </p:nvSpPr>
        <p:spPr/>
        <p:txBody>
          <a:bodyPr/>
          <a:lstStyle/>
          <a:p>
            <a:r>
              <a:rPr lang="fr-FR" dirty="0"/>
              <a:t>Diapo sur </a:t>
            </a:r>
            <a:r>
              <a:rPr lang="fr-FR" dirty="0" err="1"/>
              <a:t>tansikiya</a:t>
            </a:r>
            <a:endParaRPr lang="fr-MA" dirty="0"/>
          </a:p>
        </p:txBody>
      </p:sp>
      <p:sp>
        <p:nvSpPr>
          <p:cNvPr id="3" name="Espace réservé du contenu 2">
            <a:extLst>
              <a:ext uri="{FF2B5EF4-FFF2-40B4-BE49-F238E27FC236}">
                <a16:creationId xmlns:a16="http://schemas.microsoft.com/office/drawing/2014/main" id="{9736C153-052B-4428-8C58-2C7B705D946C}"/>
              </a:ext>
            </a:extLst>
          </p:cNvPr>
          <p:cNvSpPr>
            <a:spLocks noGrp="1"/>
          </p:cNvSpPr>
          <p:nvPr>
            <p:ph idx="1"/>
          </p:nvPr>
        </p:nvSpPr>
        <p:spPr/>
        <p:txBody>
          <a:bodyPr/>
          <a:lstStyle/>
          <a:p>
            <a:r>
              <a:rPr lang="fr-FR" dirty="0"/>
              <a:t>Soit équipement individuel de protection soit équipement de protection individuelle</a:t>
            </a:r>
          </a:p>
          <a:p>
            <a:r>
              <a:rPr lang="fr-FR" dirty="0"/>
              <a:t>6- les dispositifs de protection oculaire</a:t>
            </a:r>
          </a:p>
          <a:p>
            <a:r>
              <a:rPr lang="fr-MA" dirty="0"/>
              <a:t>7- protection papier de la table d’examen</a:t>
            </a:r>
          </a:p>
          <a:p>
            <a:r>
              <a:rPr lang="fr-MA" dirty="0"/>
              <a:t>Deuxième encadré : </a:t>
            </a:r>
          </a:p>
          <a:p>
            <a:pPr lvl="1"/>
            <a:r>
              <a:rPr lang="fr-MA" dirty="0"/>
              <a:t>1- organisation des rendez-vous</a:t>
            </a:r>
          </a:p>
          <a:p>
            <a:pPr lvl="1"/>
            <a:r>
              <a:rPr lang="fr-MA" dirty="0"/>
              <a:t>2- préparation du cabinet pour l’accueil des patients</a:t>
            </a:r>
          </a:p>
          <a:p>
            <a:r>
              <a:rPr lang="fr-MA" dirty="0"/>
              <a:t>Troisième encadré :</a:t>
            </a:r>
          </a:p>
          <a:p>
            <a:pPr lvl="1"/>
            <a:r>
              <a:rPr lang="fr-MA" dirty="0"/>
              <a:t>Appareil d’échographie</a:t>
            </a:r>
          </a:p>
          <a:p>
            <a:pPr lvl="1"/>
            <a:endParaRPr lang="fr-MA" dirty="0"/>
          </a:p>
          <a:p>
            <a:pPr lvl="1"/>
            <a:endParaRPr lang="fr-MA" dirty="0"/>
          </a:p>
        </p:txBody>
      </p:sp>
    </p:spTree>
    <p:extLst>
      <p:ext uri="{BB962C8B-B14F-4D97-AF65-F5344CB8AC3E}">
        <p14:creationId xmlns:p14="http://schemas.microsoft.com/office/powerpoint/2010/main" val="1339384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2F08AB-6E6E-4985-83FB-FC78E96980B9}"/>
              </a:ext>
            </a:extLst>
          </p:cNvPr>
          <p:cNvSpPr>
            <a:spLocks noGrp="1"/>
          </p:cNvSpPr>
          <p:nvPr>
            <p:ph idx="1"/>
          </p:nvPr>
        </p:nvSpPr>
        <p:spPr>
          <a:xfrm>
            <a:off x="352424" y="153987"/>
            <a:ext cx="11477625" cy="6389687"/>
          </a:xfrm>
        </p:spPr>
        <p:txBody>
          <a:bodyPr/>
          <a:lstStyle/>
          <a:p>
            <a:r>
              <a:rPr lang="fr-FR" dirty="0"/>
              <a:t>Après avoir visionné plusieurs conférences, dont la conférence organisée </a:t>
            </a:r>
          </a:p>
          <a:p>
            <a:r>
              <a:rPr lang="fr-FR" dirty="0"/>
              <a:t>Le deuxième chapitre a été consacré à l’échographie pleuropulmonaire du fait qu’en cette période de pandémie COVID-19 l’échographie a fait l’objet d’un regain d’intérêt pour l’exploration de la cage thoracique au sens large.</a:t>
            </a:r>
          </a:p>
          <a:p>
            <a:r>
              <a:rPr lang="fr-FR" dirty="0"/>
              <a:t>Il est important de rappeler que nous avons </a:t>
            </a:r>
            <a:r>
              <a:rPr lang="fr-FR" dirty="0" err="1"/>
              <a:t>bie</a:t>
            </a:r>
            <a:r>
              <a:rPr lang="fr-FR" dirty="0"/>
              <a:t> n appris avec Dr ACHIBET que l’échographie, </a:t>
            </a:r>
            <a:r>
              <a:rPr lang="fr-FR" dirty="0" err="1"/>
              <a:t>associéeé</a:t>
            </a:r>
            <a:r>
              <a:rPr lang="fr-FR" dirty="0"/>
              <a:t> à l’anamnèse, au contexte clinique et à d’autres éléments fiat gagner aux patients un meilleur service en termes de diagnostic, d’orientation d’investigations complémentaires et de stratégies thérapeutiques de plusieurs pathologies ……</a:t>
            </a:r>
          </a:p>
          <a:p>
            <a:r>
              <a:rPr lang="fr-FR" dirty="0"/>
              <a:t>L’objectif était de donner des bases théoriques, techniques et pratiques de l’échographie pulmonaire, de différencier un poumon normal d’un poumon pathologique, de montrer l’intérêt de la coupler à l’échographie cardiaque, essentiellement dans la covid-19;</a:t>
            </a:r>
            <a:endParaRPr lang="fr-MA" dirty="0"/>
          </a:p>
        </p:txBody>
      </p:sp>
    </p:spTree>
    <p:extLst>
      <p:ext uri="{BB962C8B-B14F-4D97-AF65-F5344CB8AC3E}">
        <p14:creationId xmlns:p14="http://schemas.microsoft.com/office/powerpoint/2010/main" val="2793806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D3860B-D978-44A8-BD02-8929922C3724}"/>
              </a:ext>
            </a:extLst>
          </p:cNvPr>
          <p:cNvSpPr>
            <a:spLocks noGrp="1"/>
          </p:cNvSpPr>
          <p:nvPr>
            <p:ph type="title"/>
          </p:nvPr>
        </p:nvSpPr>
        <p:spPr/>
        <p:txBody>
          <a:bodyPr/>
          <a:lstStyle/>
          <a:p>
            <a:endParaRPr lang="fr-MA"/>
          </a:p>
        </p:txBody>
      </p:sp>
      <p:sp>
        <p:nvSpPr>
          <p:cNvPr id="3" name="Espace réservé du contenu 2">
            <a:extLst>
              <a:ext uri="{FF2B5EF4-FFF2-40B4-BE49-F238E27FC236}">
                <a16:creationId xmlns:a16="http://schemas.microsoft.com/office/drawing/2014/main" id="{E3DE8437-8F9C-4DCD-83EF-00B3D99C81C5}"/>
              </a:ext>
            </a:extLst>
          </p:cNvPr>
          <p:cNvSpPr>
            <a:spLocks noGrp="1"/>
          </p:cNvSpPr>
          <p:nvPr>
            <p:ph idx="1"/>
          </p:nvPr>
        </p:nvSpPr>
        <p:spPr/>
        <p:txBody>
          <a:bodyPr/>
          <a:lstStyle/>
          <a:p>
            <a:r>
              <a:rPr lang="fr-FR" dirty="0"/>
              <a:t>L’échographie …..</a:t>
            </a:r>
          </a:p>
          <a:p>
            <a:r>
              <a:rPr lang="fr-FR" dirty="0"/>
              <a:t>Pour ma part, de jour en jour et d’examen en examen, j’ai pu …..</a:t>
            </a:r>
            <a:endParaRPr lang="fr-MA" dirty="0"/>
          </a:p>
        </p:txBody>
      </p:sp>
    </p:spTree>
    <p:extLst>
      <p:ext uri="{BB962C8B-B14F-4D97-AF65-F5344CB8AC3E}">
        <p14:creationId xmlns:p14="http://schemas.microsoft.com/office/powerpoint/2010/main" val="1226590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596283-024F-48A7-AA12-7C3C0B368693}"/>
              </a:ext>
            </a:extLst>
          </p:cNvPr>
          <p:cNvSpPr>
            <a:spLocks noGrp="1"/>
          </p:cNvSpPr>
          <p:nvPr>
            <p:ph type="title"/>
          </p:nvPr>
        </p:nvSpPr>
        <p:spPr/>
        <p:txBody>
          <a:bodyPr/>
          <a:lstStyle/>
          <a:p>
            <a:endParaRPr lang="fr-MA"/>
          </a:p>
        </p:txBody>
      </p:sp>
      <p:sp>
        <p:nvSpPr>
          <p:cNvPr id="3" name="Espace réservé du contenu 2">
            <a:extLst>
              <a:ext uri="{FF2B5EF4-FFF2-40B4-BE49-F238E27FC236}">
                <a16:creationId xmlns:a16="http://schemas.microsoft.com/office/drawing/2014/main" id="{D66BF8C3-D7B6-44A6-9379-7F886B77584A}"/>
              </a:ext>
            </a:extLst>
          </p:cNvPr>
          <p:cNvSpPr>
            <a:spLocks noGrp="1"/>
          </p:cNvSpPr>
          <p:nvPr>
            <p:ph idx="1"/>
          </p:nvPr>
        </p:nvSpPr>
        <p:spPr>
          <a:xfrm>
            <a:off x="838200" y="1727201"/>
            <a:ext cx="10515600" cy="4351338"/>
          </a:xfrm>
        </p:spPr>
        <p:txBody>
          <a:bodyPr/>
          <a:lstStyle/>
          <a:p>
            <a:endParaRPr lang="fr-FR" dirty="0"/>
          </a:p>
          <a:p>
            <a:endParaRPr lang="fr-FR" dirty="0"/>
          </a:p>
          <a:p>
            <a:r>
              <a:rPr lang="fr-FR" dirty="0"/>
              <a:t>Les outils diagnostics</a:t>
            </a:r>
            <a:endParaRPr lang="fr-MA" dirty="0"/>
          </a:p>
        </p:txBody>
      </p:sp>
      <p:pic>
        <p:nvPicPr>
          <p:cNvPr id="5" name="Image 4">
            <a:extLst>
              <a:ext uri="{FF2B5EF4-FFF2-40B4-BE49-F238E27FC236}">
                <a16:creationId xmlns:a16="http://schemas.microsoft.com/office/drawing/2014/main" id="{9416F00E-EA8F-4DE5-8F1B-2668145D7F01}"/>
              </a:ext>
            </a:extLst>
          </p:cNvPr>
          <p:cNvPicPr>
            <a:picLocks noChangeAspect="1"/>
          </p:cNvPicPr>
          <p:nvPr/>
        </p:nvPicPr>
        <p:blipFill>
          <a:blip r:embed="rId2"/>
          <a:stretch>
            <a:fillRect/>
          </a:stretch>
        </p:blipFill>
        <p:spPr>
          <a:xfrm>
            <a:off x="838200" y="2052617"/>
            <a:ext cx="6970137" cy="504846"/>
          </a:xfrm>
          <a:prstGeom prst="rect">
            <a:avLst/>
          </a:prstGeom>
        </p:spPr>
      </p:pic>
    </p:spTree>
    <p:extLst>
      <p:ext uri="{BB962C8B-B14F-4D97-AF65-F5344CB8AC3E}">
        <p14:creationId xmlns:p14="http://schemas.microsoft.com/office/powerpoint/2010/main" val="398485351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TotalTime>
  <Words>908</Words>
  <Application>Microsoft Office PowerPoint</Application>
  <PresentationFormat>Grand écran</PresentationFormat>
  <Paragraphs>55</Paragraphs>
  <Slides>11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11</vt:i4>
      </vt:variant>
    </vt:vector>
  </HeadingPairs>
  <TitlesOfParts>
    <vt:vector size="15" baseType="lpstr">
      <vt:lpstr>Arial</vt:lpstr>
      <vt:lpstr>Calibri</vt:lpstr>
      <vt:lpstr>Calibri Light</vt:lpstr>
      <vt:lpstr>Thème Office</vt:lpstr>
      <vt:lpstr>Présentation PowerPoint</vt:lpstr>
      <vt:lpstr>Présentation PowerPoint</vt:lpstr>
      <vt:lpstr>Whattsapp – recommandations …..</vt:lpstr>
      <vt:lpstr>La panique</vt:lpstr>
      <vt:lpstr>Devoir et protections</vt:lpstr>
      <vt:lpstr>Diapo sur tansikiya</vt:lpstr>
      <vt:lpstr>Présentation PowerPoint</vt:lpstr>
      <vt:lpstr>Présentation PowerPoint</vt:lpstr>
      <vt:lpstr>Présentation PowerPoint</vt:lpstr>
      <vt:lpstr>Prise en charge</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Abdelhadi BENABBOU</dc:creator>
  <cp:lastModifiedBy>Abdelhadi BENABBOU</cp:lastModifiedBy>
  <cp:revision>19</cp:revision>
  <dcterms:created xsi:type="dcterms:W3CDTF">2020-12-21T17:39:56Z</dcterms:created>
  <dcterms:modified xsi:type="dcterms:W3CDTF">2020-12-21T20:26:18Z</dcterms:modified>
</cp:coreProperties>
</file>